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2"/>
  </p:sldMasterIdLst>
  <p:notesMasterIdLst>
    <p:notesMasterId r:id="rId30"/>
  </p:notesMasterIdLst>
  <p:sldIdLst>
    <p:sldId id="257" r:id="rId3"/>
    <p:sldId id="258" r:id="rId4"/>
    <p:sldId id="259" r:id="rId5"/>
    <p:sldId id="261" r:id="rId6"/>
    <p:sldId id="297" r:id="rId7"/>
    <p:sldId id="262" r:id="rId8"/>
    <p:sldId id="265" r:id="rId9"/>
    <p:sldId id="301" r:id="rId10"/>
    <p:sldId id="272" r:id="rId11"/>
    <p:sldId id="267" r:id="rId12"/>
    <p:sldId id="303" r:id="rId13"/>
    <p:sldId id="304" r:id="rId14"/>
    <p:sldId id="305" r:id="rId15"/>
    <p:sldId id="371" r:id="rId16"/>
    <p:sldId id="373" r:id="rId17"/>
    <p:sldId id="374" r:id="rId18"/>
    <p:sldId id="306" r:id="rId19"/>
    <p:sldId id="310" r:id="rId20"/>
    <p:sldId id="338" r:id="rId21"/>
    <p:sldId id="339" r:id="rId22"/>
    <p:sldId id="340" r:id="rId23"/>
    <p:sldId id="341" r:id="rId24"/>
    <p:sldId id="342" r:id="rId25"/>
    <p:sldId id="307" r:id="rId26"/>
    <p:sldId id="308" r:id="rId27"/>
    <p:sldId id="343" r:id="rId28"/>
    <p:sldId id="296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2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jpg>
</file>

<file path=ppt/media/image6.jp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FB3F5D-770E-4450-B3C1-F8E013D2C685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9F83A4-5CA9-44AB-A9A2-6BFB214747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095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780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7249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54740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251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2279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42942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6974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9004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7227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28159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106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8429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55736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23264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272226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61572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1471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35058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6368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509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3017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0482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98910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04427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3014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E6CF1A-E888-4A07-B96A-456D0CF6948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589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A93BF-5194-4AFE-8613-834A869A29E8}" type="datetimeFigureOut">
              <a:rPr lang="zh-CN" altLang="en-US" smtClean="0"/>
              <a:t>2019-03-08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9B518F-A69D-48DD-91D9-5B8454C3B78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image" Target="../media/image8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任意多边形 3"/>
          <p:cNvSpPr/>
          <p:nvPr/>
        </p:nvSpPr>
        <p:spPr>
          <a:xfrm>
            <a:off x="143340" y="2013551"/>
            <a:ext cx="11452225" cy="2411413"/>
          </a:xfrm>
          <a:custGeom>
            <a:avLst/>
            <a:gdLst>
              <a:gd name="txL" fmla="*/ 0 w 11417523"/>
              <a:gd name="txT" fmla="*/ 0 h 2411413"/>
              <a:gd name="txR" fmla="*/ 11417523 w 11417523"/>
              <a:gd name="txB" fmla="*/ 2411413 h 2411413"/>
            </a:gdLst>
            <a:ahLst/>
            <a:cxnLst>
              <a:cxn ang="0">
                <a:pos x="0" y="0"/>
              </a:cxn>
              <a:cxn ang="0">
                <a:pos x="10763065" y="8775"/>
              </a:cxn>
              <a:cxn ang="0">
                <a:pos x="11417523" y="1219857"/>
              </a:cxn>
              <a:cxn ang="0">
                <a:pos x="10770010" y="2411413"/>
              </a:cxn>
              <a:cxn ang="0">
                <a:pos x="0" y="2411413"/>
              </a:cxn>
              <a:cxn ang="0">
                <a:pos x="657225" y="1209675"/>
              </a:cxn>
              <a:cxn ang="0">
                <a:pos x="0" y="0"/>
              </a:cxn>
            </a:cxnLst>
            <a:rect l="txL" t="txT" r="txR" b="txB"/>
            <a:pathLst>
              <a:path w="11417523" h="2411413">
                <a:moveTo>
                  <a:pt x="0" y="0"/>
                </a:moveTo>
                <a:lnTo>
                  <a:pt x="10763065" y="8775"/>
                </a:lnTo>
                <a:lnTo>
                  <a:pt x="11417523" y="1219857"/>
                </a:lnTo>
                <a:lnTo>
                  <a:pt x="10770010" y="2411413"/>
                </a:lnTo>
                <a:lnTo>
                  <a:pt x="0" y="2411413"/>
                </a:lnTo>
                <a:lnTo>
                  <a:pt x="657225" y="1209675"/>
                </a:lnTo>
                <a:lnTo>
                  <a:pt x="0" y="0"/>
                </a:lnTo>
                <a:close/>
              </a:path>
            </a:pathLst>
          </a:custGeom>
          <a:solidFill>
            <a:srgbClr val="14335D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5" name="任意多边形 4"/>
          <p:cNvSpPr/>
          <p:nvPr/>
        </p:nvSpPr>
        <p:spPr>
          <a:xfrm>
            <a:off x="167152" y="2029426"/>
            <a:ext cx="11406187" cy="2384425"/>
          </a:xfrm>
          <a:custGeom>
            <a:avLst/>
            <a:gdLst>
              <a:gd name="txL" fmla="*/ 0 w 11405821"/>
              <a:gd name="txT" fmla="*/ 0 h 2382838"/>
              <a:gd name="txR" fmla="*/ 11405821 w 11405821"/>
              <a:gd name="txB" fmla="*/ 2382838 h 2382838"/>
            </a:gdLst>
            <a:ahLst/>
            <a:cxnLst>
              <a:cxn ang="0">
                <a:pos x="0" y="0"/>
              </a:cxn>
              <a:cxn ang="0">
                <a:pos x="10753938" y="0"/>
              </a:cxn>
              <a:cxn ang="0">
                <a:pos x="11405821" y="1206319"/>
              </a:cxn>
              <a:cxn ang="0">
                <a:pos x="10766480" y="2382838"/>
              </a:cxn>
              <a:cxn ang="0">
                <a:pos x="0" y="2382838"/>
              </a:cxn>
              <a:cxn ang="0">
                <a:pos x="649288" y="1195388"/>
              </a:cxn>
            </a:cxnLst>
            <a:rect l="txL" t="txT" r="txR" b="txB"/>
            <a:pathLst>
              <a:path w="11405821" h="2382838">
                <a:moveTo>
                  <a:pt x="0" y="0"/>
                </a:moveTo>
                <a:lnTo>
                  <a:pt x="10753938" y="0"/>
                </a:lnTo>
                <a:lnTo>
                  <a:pt x="11405821" y="1206319"/>
                </a:lnTo>
                <a:lnTo>
                  <a:pt x="10766480" y="2382838"/>
                </a:lnTo>
                <a:lnTo>
                  <a:pt x="0" y="2382838"/>
                </a:lnTo>
                <a:lnTo>
                  <a:pt x="649288" y="1195388"/>
                </a:lnTo>
                <a:close/>
              </a:path>
            </a:pathLst>
          </a:custGeom>
          <a:solidFill>
            <a:srgbClr val="414455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6" name="任意多边形 5"/>
          <p:cNvSpPr/>
          <p:nvPr/>
        </p:nvSpPr>
        <p:spPr>
          <a:xfrm>
            <a:off x="214777" y="2056414"/>
            <a:ext cx="11320463" cy="2328863"/>
          </a:xfrm>
          <a:custGeom>
            <a:avLst/>
            <a:gdLst>
              <a:gd name="txL" fmla="*/ 0 w 11320096"/>
              <a:gd name="txT" fmla="*/ 0 h 2328863"/>
              <a:gd name="txR" fmla="*/ 11320096 w 11320096"/>
              <a:gd name="txB" fmla="*/ 2328863 h 2328863"/>
            </a:gdLst>
            <a:ahLst/>
            <a:cxnLst>
              <a:cxn ang="0">
                <a:pos x="0" y="0"/>
              </a:cxn>
              <a:cxn ang="0">
                <a:pos x="10682797" y="0"/>
              </a:cxn>
              <a:cxn ang="0">
                <a:pos x="11320096" y="1179332"/>
              </a:cxn>
              <a:cxn ang="0">
                <a:pos x="10695421" y="2328863"/>
              </a:cxn>
              <a:cxn ang="0">
                <a:pos x="0" y="2328863"/>
              </a:cxn>
              <a:cxn ang="0">
                <a:pos x="628650" y="1168400"/>
              </a:cxn>
            </a:cxnLst>
            <a:rect l="txL" t="txT" r="txR" b="txB"/>
            <a:pathLst>
              <a:path w="11320096" h="2328863">
                <a:moveTo>
                  <a:pt x="0" y="0"/>
                </a:moveTo>
                <a:lnTo>
                  <a:pt x="10682797" y="0"/>
                </a:lnTo>
                <a:lnTo>
                  <a:pt x="11320096" y="1179332"/>
                </a:lnTo>
                <a:lnTo>
                  <a:pt x="10695421" y="2328863"/>
                </a:lnTo>
                <a:lnTo>
                  <a:pt x="0" y="2328863"/>
                </a:lnTo>
                <a:lnTo>
                  <a:pt x="628650" y="1168400"/>
                </a:lnTo>
                <a:close/>
              </a:path>
            </a:pathLst>
          </a:custGeom>
          <a:solidFill>
            <a:srgbClr val="F2EED8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77" name="任意多边形 6"/>
          <p:cNvSpPr/>
          <p:nvPr/>
        </p:nvSpPr>
        <p:spPr>
          <a:xfrm>
            <a:off x="186118" y="2084989"/>
            <a:ext cx="11772436" cy="2273300"/>
          </a:xfrm>
          <a:custGeom>
            <a:avLst/>
            <a:gdLst>
              <a:gd name="txL" fmla="*/ 0 w 11239498"/>
              <a:gd name="txT" fmla="*/ 0 h 2273300"/>
              <a:gd name="txR" fmla="*/ 11239498 w 11239498"/>
              <a:gd name="txB" fmla="*/ 2273300 h 2273300"/>
            </a:gdLst>
            <a:ahLst/>
            <a:cxnLst>
              <a:cxn ang="0">
                <a:pos x="0" y="0"/>
              </a:cxn>
              <a:cxn ang="0">
                <a:pos x="10620214" y="0"/>
              </a:cxn>
              <a:cxn ang="0">
                <a:pos x="11239498" y="1145995"/>
              </a:cxn>
              <a:cxn ang="0">
                <a:pos x="10626901" y="2273300"/>
              </a:cxn>
              <a:cxn ang="0">
                <a:pos x="0" y="2273300"/>
              </a:cxn>
              <a:cxn ang="0">
                <a:pos x="615950" y="1139825"/>
              </a:cxn>
            </a:cxnLst>
            <a:rect l="txL" t="txT" r="txR" b="txB"/>
            <a:pathLst>
              <a:path w="11239498" h="2273300">
                <a:moveTo>
                  <a:pt x="0" y="0"/>
                </a:moveTo>
                <a:lnTo>
                  <a:pt x="10620214" y="0"/>
                </a:lnTo>
                <a:lnTo>
                  <a:pt x="11239498" y="1145995"/>
                </a:lnTo>
                <a:lnTo>
                  <a:pt x="10626901" y="2273300"/>
                </a:lnTo>
                <a:lnTo>
                  <a:pt x="0" y="2273300"/>
                </a:lnTo>
                <a:lnTo>
                  <a:pt x="615950" y="1139825"/>
                </a:lnTo>
                <a:close/>
              </a:path>
            </a:pathLst>
          </a:custGeom>
          <a:solidFill>
            <a:srgbClr val="414455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grpSp>
        <p:nvGrpSpPr>
          <p:cNvPr id="3082" name="组合 11"/>
          <p:cNvGrpSpPr/>
          <p:nvPr/>
        </p:nvGrpSpPr>
        <p:grpSpPr>
          <a:xfrm>
            <a:off x="1549167" y="2053165"/>
            <a:ext cx="2467672" cy="2338535"/>
            <a:chOff x="14287" y="41275"/>
            <a:chExt cx="1427163" cy="1352550"/>
          </a:xfrm>
        </p:grpSpPr>
        <p:sp>
          <p:nvSpPr>
            <p:cNvPr id="3083" name="Freeform 58"/>
            <p:cNvSpPr/>
            <p:nvPr/>
          </p:nvSpPr>
          <p:spPr>
            <a:xfrm>
              <a:off x="14287" y="41275"/>
              <a:ext cx="1427163" cy="1352550"/>
            </a:xfrm>
            <a:custGeom>
              <a:avLst/>
              <a:gdLst>
                <a:gd name="txL" fmla="*/ 0 w 209"/>
                <a:gd name="txT" fmla="*/ 0 h 197"/>
                <a:gd name="txR" fmla="*/ 209 w 209"/>
                <a:gd name="txB" fmla="*/ 197 h 197"/>
              </a:gdLst>
              <a:ahLst/>
              <a:cxnLst>
                <a:cxn ang="0">
                  <a:pos x="102" y="197"/>
                </a:cxn>
                <a:cxn ang="0">
                  <a:pos x="84" y="196"/>
                </a:cxn>
                <a:cxn ang="0">
                  <a:pos x="21" y="155"/>
                </a:cxn>
                <a:cxn ang="0">
                  <a:pos x="5" y="81"/>
                </a:cxn>
                <a:cxn ang="0">
                  <a:pos x="102" y="0"/>
                </a:cxn>
                <a:cxn ang="0">
                  <a:pos x="120" y="1"/>
                </a:cxn>
                <a:cxn ang="0">
                  <a:pos x="199" y="116"/>
                </a:cxn>
                <a:cxn ang="0">
                  <a:pos x="102" y="197"/>
                </a:cxn>
              </a:cxnLst>
              <a:rect l="txL" t="txT" r="txR" b="txB"/>
              <a:pathLst>
                <a:path w="209" h="197">
                  <a:moveTo>
                    <a:pt x="102" y="197"/>
                  </a:moveTo>
                  <a:cubicBezTo>
                    <a:pt x="96" y="197"/>
                    <a:pt x="90" y="197"/>
                    <a:pt x="84" y="196"/>
                  </a:cubicBezTo>
                  <a:cubicBezTo>
                    <a:pt x="58" y="191"/>
                    <a:pt x="36" y="176"/>
                    <a:pt x="21" y="155"/>
                  </a:cubicBezTo>
                  <a:cubicBezTo>
                    <a:pt x="6" y="133"/>
                    <a:pt x="0" y="107"/>
                    <a:pt x="5" y="81"/>
                  </a:cubicBezTo>
                  <a:cubicBezTo>
                    <a:pt x="14" y="34"/>
                    <a:pt x="54" y="0"/>
                    <a:pt x="102" y="0"/>
                  </a:cubicBezTo>
                  <a:cubicBezTo>
                    <a:pt x="108" y="0"/>
                    <a:pt x="114" y="0"/>
                    <a:pt x="120" y="1"/>
                  </a:cubicBezTo>
                  <a:cubicBezTo>
                    <a:pt x="173" y="11"/>
                    <a:pt x="209" y="63"/>
                    <a:pt x="199" y="116"/>
                  </a:cubicBezTo>
                  <a:cubicBezTo>
                    <a:pt x="191" y="163"/>
                    <a:pt x="150" y="197"/>
                    <a:pt x="102" y="197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85" name="Freeform 60"/>
            <p:cNvSpPr/>
            <p:nvPr/>
          </p:nvSpPr>
          <p:spPr>
            <a:xfrm>
              <a:off x="163512" y="171450"/>
              <a:ext cx="1093788" cy="1092200"/>
            </a:xfrm>
            <a:custGeom>
              <a:avLst/>
              <a:gdLst>
                <a:gd name="txL" fmla="*/ 0 w 160"/>
                <a:gd name="txT" fmla="*/ 0 h 159"/>
                <a:gd name="txR" fmla="*/ 160 w 160"/>
                <a:gd name="txB" fmla="*/ 159 h 159"/>
              </a:gdLst>
              <a:ahLst/>
              <a:cxnLst>
                <a:cxn ang="0">
                  <a:pos x="80" y="0"/>
                </a:cxn>
                <a:cxn ang="0">
                  <a:pos x="0" y="79"/>
                </a:cxn>
                <a:cxn ang="0">
                  <a:pos x="4" y="104"/>
                </a:cxn>
                <a:cxn ang="0">
                  <a:pos x="39" y="92"/>
                </a:cxn>
                <a:cxn ang="0">
                  <a:pos x="39" y="94"/>
                </a:cxn>
                <a:cxn ang="0">
                  <a:pos x="44" y="91"/>
                </a:cxn>
                <a:cxn ang="0">
                  <a:pos x="67" y="61"/>
                </a:cxn>
                <a:cxn ang="0">
                  <a:pos x="85" y="32"/>
                </a:cxn>
                <a:cxn ang="0">
                  <a:pos x="87" y="21"/>
                </a:cxn>
                <a:cxn ang="0">
                  <a:pos x="88" y="14"/>
                </a:cxn>
                <a:cxn ang="0">
                  <a:pos x="98" y="17"/>
                </a:cxn>
                <a:cxn ang="0">
                  <a:pos x="94" y="51"/>
                </a:cxn>
                <a:cxn ang="0">
                  <a:pos x="96" y="61"/>
                </a:cxn>
                <a:cxn ang="0">
                  <a:pos x="104" y="63"/>
                </a:cxn>
                <a:cxn ang="0">
                  <a:pos x="117" y="64"/>
                </a:cxn>
                <a:cxn ang="0">
                  <a:pos x="125" y="71"/>
                </a:cxn>
                <a:cxn ang="0">
                  <a:pos x="125" y="79"/>
                </a:cxn>
                <a:cxn ang="0">
                  <a:pos x="128" y="91"/>
                </a:cxn>
                <a:cxn ang="0">
                  <a:pos x="125" y="98"/>
                </a:cxn>
                <a:cxn ang="0">
                  <a:pos x="126" y="107"/>
                </a:cxn>
                <a:cxn ang="0">
                  <a:pos x="123" y="111"/>
                </a:cxn>
                <a:cxn ang="0">
                  <a:pos x="121" y="115"/>
                </a:cxn>
                <a:cxn ang="0">
                  <a:pos x="104" y="126"/>
                </a:cxn>
                <a:cxn ang="0">
                  <a:pos x="73" y="128"/>
                </a:cxn>
                <a:cxn ang="0">
                  <a:pos x="73" y="128"/>
                </a:cxn>
                <a:cxn ang="0">
                  <a:pos x="72" y="128"/>
                </a:cxn>
                <a:cxn ang="0">
                  <a:pos x="55" y="139"/>
                </a:cxn>
                <a:cxn ang="0">
                  <a:pos x="57" y="146"/>
                </a:cxn>
                <a:cxn ang="0">
                  <a:pos x="45" y="151"/>
                </a:cxn>
                <a:cxn ang="0">
                  <a:pos x="80" y="159"/>
                </a:cxn>
                <a:cxn ang="0">
                  <a:pos x="160" y="79"/>
                </a:cxn>
                <a:cxn ang="0">
                  <a:pos x="80" y="0"/>
                </a:cxn>
              </a:cxnLst>
              <a:rect l="txL" t="txT" r="txR" b="txB"/>
              <a:pathLst>
                <a:path w="160" h="159">
                  <a:moveTo>
                    <a:pt x="80" y="0"/>
                  </a:moveTo>
                  <a:cubicBezTo>
                    <a:pt x="36" y="0"/>
                    <a:pt x="0" y="35"/>
                    <a:pt x="0" y="79"/>
                  </a:cubicBezTo>
                  <a:cubicBezTo>
                    <a:pt x="0" y="88"/>
                    <a:pt x="2" y="96"/>
                    <a:pt x="4" y="104"/>
                  </a:cubicBezTo>
                  <a:cubicBezTo>
                    <a:pt x="39" y="92"/>
                    <a:pt x="39" y="92"/>
                    <a:pt x="39" y="92"/>
                  </a:cubicBezTo>
                  <a:cubicBezTo>
                    <a:pt x="39" y="94"/>
                    <a:pt x="39" y="94"/>
                    <a:pt x="39" y="94"/>
                  </a:cubicBezTo>
                  <a:cubicBezTo>
                    <a:pt x="41" y="93"/>
                    <a:pt x="43" y="92"/>
                    <a:pt x="44" y="91"/>
                  </a:cubicBezTo>
                  <a:cubicBezTo>
                    <a:pt x="57" y="84"/>
                    <a:pt x="61" y="73"/>
                    <a:pt x="67" y="61"/>
                  </a:cubicBezTo>
                  <a:cubicBezTo>
                    <a:pt x="72" y="51"/>
                    <a:pt x="81" y="42"/>
                    <a:pt x="85" y="32"/>
                  </a:cubicBezTo>
                  <a:cubicBezTo>
                    <a:pt x="86" y="28"/>
                    <a:pt x="87" y="25"/>
                    <a:pt x="87" y="21"/>
                  </a:cubicBezTo>
                  <a:cubicBezTo>
                    <a:pt x="87" y="19"/>
                    <a:pt x="86" y="16"/>
                    <a:pt x="88" y="14"/>
                  </a:cubicBezTo>
                  <a:cubicBezTo>
                    <a:pt x="91" y="10"/>
                    <a:pt x="95" y="14"/>
                    <a:pt x="98" y="17"/>
                  </a:cubicBezTo>
                  <a:cubicBezTo>
                    <a:pt x="105" y="28"/>
                    <a:pt x="98" y="40"/>
                    <a:pt x="94" y="51"/>
                  </a:cubicBezTo>
                  <a:cubicBezTo>
                    <a:pt x="92" y="56"/>
                    <a:pt x="89" y="59"/>
                    <a:pt x="96" y="61"/>
                  </a:cubicBezTo>
                  <a:cubicBezTo>
                    <a:pt x="96" y="61"/>
                    <a:pt x="104" y="63"/>
                    <a:pt x="104" y="63"/>
                  </a:cubicBezTo>
                  <a:cubicBezTo>
                    <a:pt x="109" y="64"/>
                    <a:pt x="113" y="62"/>
                    <a:pt x="117" y="64"/>
                  </a:cubicBezTo>
                  <a:cubicBezTo>
                    <a:pt x="120" y="66"/>
                    <a:pt x="124" y="68"/>
                    <a:pt x="125" y="71"/>
                  </a:cubicBezTo>
                  <a:cubicBezTo>
                    <a:pt x="126" y="74"/>
                    <a:pt x="125" y="77"/>
                    <a:pt x="125" y="79"/>
                  </a:cubicBezTo>
                  <a:cubicBezTo>
                    <a:pt x="125" y="84"/>
                    <a:pt x="128" y="86"/>
                    <a:pt x="128" y="91"/>
                  </a:cubicBezTo>
                  <a:cubicBezTo>
                    <a:pt x="127" y="94"/>
                    <a:pt x="125" y="95"/>
                    <a:pt x="125" y="98"/>
                  </a:cubicBezTo>
                  <a:cubicBezTo>
                    <a:pt x="125" y="101"/>
                    <a:pt x="126" y="104"/>
                    <a:pt x="126" y="107"/>
                  </a:cubicBezTo>
                  <a:cubicBezTo>
                    <a:pt x="125" y="109"/>
                    <a:pt x="124" y="110"/>
                    <a:pt x="123" y="111"/>
                  </a:cubicBezTo>
                  <a:cubicBezTo>
                    <a:pt x="121" y="112"/>
                    <a:pt x="121" y="113"/>
                    <a:pt x="121" y="115"/>
                  </a:cubicBezTo>
                  <a:cubicBezTo>
                    <a:pt x="120" y="123"/>
                    <a:pt x="111" y="126"/>
                    <a:pt x="104" y="126"/>
                  </a:cubicBezTo>
                  <a:cubicBezTo>
                    <a:pt x="93" y="127"/>
                    <a:pt x="84" y="127"/>
                    <a:pt x="73" y="128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3" y="128"/>
                    <a:pt x="73" y="128"/>
                    <a:pt x="72" y="128"/>
                  </a:cubicBezTo>
                  <a:cubicBezTo>
                    <a:pt x="66" y="131"/>
                    <a:pt x="61" y="135"/>
                    <a:pt x="55" y="139"/>
                  </a:cubicBezTo>
                  <a:cubicBezTo>
                    <a:pt x="57" y="146"/>
                    <a:pt x="57" y="146"/>
                    <a:pt x="57" y="146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56" y="156"/>
                    <a:pt x="68" y="159"/>
                    <a:pt x="80" y="159"/>
                  </a:cubicBezTo>
                  <a:cubicBezTo>
                    <a:pt x="124" y="159"/>
                    <a:pt x="160" y="124"/>
                    <a:pt x="160" y="79"/>
                  </a:cubicBezTo>
                  <a:cubicBezTo>
                    <a:pt x="160" y="35"/>
                    <a:pt x="124" y="0"/>
                    <a:pt x="80" y="0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3086" name="Freeform 61"/>
            <p:cNvSpPr>
              <a:spLocks noEditPoints="1"/>
            </p:cNvSpPr>
            <p:nvPr/>
          </p:nvSpPr>
          <p:spPr>
            <a:xfrm>
              <a:off x="109537" y="130175"/>
              <a:ext cx="1230313" cy="1174750"/>
            </a:xfrm>
            <a:custGeom>
              <a:avLst/>
              <a:gdLst>
                <a:gd name="txL" fmla="*/ 0 w 180"/>
                <a:gd name="txT" fmla="*/ 0 h 171"/>
                <a:gd name="txR" fmla="*/ 180 w 180"/>
                <a:gd name="txB" fmla="*/ 171 h 171"/>
              </a:gdLst>
              <a:ahLst/>
              <a:cxnLst>
                <a:cxn ang="0">
                  <a:pos x="103" y="2"/>
                </a:cxn>
                <a:cxn ang="0">
                  <a:pos x="88" y="0"/>
                </a:cxn>
                <a:cxn ang="0">
                  <a:pos x="4" y="70"/>
                </a:cxn>
                <a:cxn ang="0">
                  <a:pos x="18" y="134"/>
                </a:cxn>
                <a:cxn ang="0">
                  <a:pos x="73" y="169"/>
                </a:cxn>
                <a:cxn ang="0">
                  <a:pos x="88" y="171"/>
                </a:cxn>
                <a:cxn ang="0">
                  <a:pos x="172" y="101"/>
                </a:cxn>
                <a:cxn ang="0">
                  <a:pos x="103" y="2"/>
                </a:cxn>
                <a:cxn ang="0">
                  <a:pos x="169" y="100"/>
                </a:cxn>
                <a:cxn ang="0">
                  <a:pos x="88" y="167"/>
                </a:cxn>
                <a:cxn ang="0">
                  <a:pos x="73" y="166"/>
                </a:cxn>
                <a:cxn ang="0">
                  <a:pos x="21" y="132"/>
                </a:cxn>
                <a:cxn ang="0">
                  <a:pos x="8" y="71"/>
                </a:cxn>
                <a:cxn ang="0">
                  <a:pos x="88" y="4"/>
                </a:cxn>
                <a:cxn ang="0">
                  <a:pos x="103" y="5"/>
                </a:cxn>
                <a:cxn ang="0">
                  <a:pos x="169" y="100"/>
                </a:cxn>
              </a:cxnLst>
              <a:rect l="txL" t="txT" r="txR" b="txB"/>
              <a:pathLst>
                <a:path w="180" h="171">
                  <a:moveTo>
                    <a:pt x="103" y="2"/>
                  </a:moveTo>
                  <a:cubicBezTo>
                    <a:pt x="98" y="1"/>
                    <a:pt x="93" y="0"/>
                    <a:pt x="88" y="0"/>
                  </a:cubicBezTo>
                  <a:cubicBezTo>
                    <a:pt x="47" y="0"/>
                    <a:pt x="12" y="30"/>
                    <a:pt x="4" y="70"/>
                  </a:cubicBezTo>
                  <a:cubicBezTo>
                    <a:pt x="0" y="92"/>
                    <a:pt x="5" y="115"/>
                    <a:pt x="18" y="134"/>
                  </a:cubicBezTo>
                  <a:cubicBezTo>
                    <a:pt x="31" y="152"/>
                    <a:pt x="50" y="165"/>
                    <a:pt x="73" y="169"/>
                  </a:cubicBezTo>
                  <a:cubicBezTo>
                    <a:pt x="78" y="170"/>
                    <a:pt x="83" y="171"/>
                    <a:pt x="88" y="171"/>
                  </a:cubicBezTo>
                  <a:cubicBezTo>
                    <a:pt x="129" y="171"/>
                    <a:pt x="164" y="141"/>
                    <a:pt x="172" y="101"/>
                  </a:cubicBezTo>
                  <a:cubicBezTo>
                    <a:pt x="180" y="55"/>
                    <a:pt x="150" y="10"/>
                    <a:pt x="103" y="2"/>
                  </a:cubicBezTo>
                  <a:close/>
                  <a:moveTo>
                    <a:pt x="169" y="100"/>
                  </a:moveTo>
                  <a:cubicBezTo>
                    <a:pt x="161" y="139"/>
                    <a:pt x="128" y="167"/>
                    <a:pt x="88" y="167"/>
                  </a:cubicBezTo>
                  <a:cubicBezTo>
                    <a:pt x="83" y="167"/>
                    <a:pt x="78" y="167"/>
                    <a:pt x="73" y="166"/>
                  </a:cubicBezTo>
                  <a:cubicBezTo>
                    <a:pt x="52" y="162"/>
                    <a:pt x="33" y="150"/>
                    <a:pt x="21" y="132"/>
                  </a:cubicBezTo>
                  <a:cubicBezTo>
                    <a:pt x="8" y="114"/>
                    <a:pt x="4" y="92"/>
                    <a:pt x="8" y="71"/>
                  </a:cubicBezTo>
                  <a:cubicBezTo>
                    <a:pt x="15" y="32"/>
                    <a:pt x="49" y="4"/>
                    <a:pt x="88" y="4"/>
                  </a:cubicBezTo>
                  <a:cubicBezTo>
                    <a:pt x="93" y="4"/>
                    <a:pt x="98" y="4"/>
                    <a:pt x="103" y="5"/>
                  </a:cubicBezTo>
                  <a:cubicBezTo>
                    <a:pt x="147" y="13"/>
                    <a:pt x="177" y="56"/>
                    <a:pt x="169" y="100"/>
                  </a:cubicBezTo>
                  <a:close/>
                </a:path>
              </a:pathLst>
            </a:custGeom>
            <a:solidFill>
              <a:srgbClr val="F2EED8"/>
            </a:solidFill>
            <a:ln w="9525">
              <a:noFill/>
            </a:ln>
          </p:spPr>
          <p:txBody>
            <a:bodyPr vert="horz" wrap="square" anchor="t"/>
            <a:lstStyle/>
            <a:p>
              <a:pPr lvl="0">
                <a:lnSpc>
                  <a:spcPct val="100000"/>
                </a:lnSpc>
              </a:pPr>
              <a:endParaRPr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</p:grpSp>
      <p:sp>
        <p:nvSpPr>
          <p:cNvPr id="3087" name="文本框 16"/>
          <p:cNvSpPr/>
          <p:nvPr/>
        </p:nvSpPr>
        <p:spPr>
          <a:xfrm>
            <a:off x="4627074" y="3190241"/>
            <a:ext cx="6001173" cy="830997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algn="dist">
              <a:defRPr/>
            </a:pPr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企业实习答辩</a:t>
            </a:r>
            <a:endParaRPr lang="zh-CN" altLang="en-US" sz="4800" b="1" dirty="0">
              <a:solidFill>
                <a:srgbClr val="F2EED8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088" name="矩形 8"/>
          <p:cNvSpPr/>
          <p:nvPr/>
        </p:nvSpPr>
        <p:spPr>
          <a:xfrm>
            <a:off x="5642230" y="4617051"/>
            <a:ext cx="1980029" cy="400110"/>
          </a:xfrm>
          <a:prstGeom prst="rect">
            <a:avLst/>
          </a:prstGeom>
          <a:solidFill>
            <a:srgbClr val="414455"/>
          </a:solidFill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汇报人：刘冬冬</a:t>
            </a:r>
          </a:p>
        </p:txBody>
      </p:sp>
      <p:sp>
        <p:nvSpPr>
          <p:cNvPr id="3089" name="矩形 9"/>
          <p:cNvSpPr/>
          <p:nvPr/>
        </p:nvSpPr>
        <p:spPr>
          <a:xfrm>
            <a:off x="7556408" y="4617051"/>
            <a:ext cx="2380780" cy="400110"/>
          </a:xfrm>
          <a:prstGeom prst="rect">
            <a:avLst/>
          </a:prstGeom>
          <a:solidFill>
            <a:srgbClr val="414455"/>
          </a:solidFill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>
              <a:lnSpc>
                <a:spcPct val="10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时间：</a:t>
            </a:r>
            <a:r>
              <a: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2019-03-07</a:t>
            </a:r>
            <a:endParaRPr lang="en-US" altLang="x-none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8" name="TextBox 7"/>
          <p:cNvSpPr>
            <a:spLocks noChangeArrowheads="1"/>
          </p:cNvSpPr>
          <p:nvPr/>
        </p:nvSpPr>
        <p:spPr bwMode="auto">
          <a:xfrm>
            <a:off x="4754074" y="2833794"/>
            <a:ext cx="5720927" cy="2462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dist">
              <a:defRPr/>
            </a:pPr>
            <a:r>
              <a:rPr lang="en-US" altLang="zh-CN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2</a:t>
            </a:r>
            <a:endParaRPr lang="zh-CN" altLang="en-US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232788" y="1723813"/>
            <a:ext cx="3011593" cy="2716107"/>
            <a:chOff x="3720691" y="2824413"/>
            <a:chExt cx="1341120" cy="1209172"/>
          </a:xfrm>
        </p:grpSpPr>
        <p:sp>
          <p:nvSpPr>
            <p:cNvPr id="49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1" name="Freeform 89"/>
          <p:cNvSpPr>
            <a:spLocks noEditPoints="1"/>
          </p:cNvSpPr>
          <p:nvPr/>
        </p:nvSpPr>
        <p:spPr bwMode="auto">
          <a:xfrm>
            <a:off x="2272494" y="2207260"/>
            <a:ext cx="1022773" cy="1647613"/>
          </a:xfrm>
          <a:custGeom>
            <a:avLst/>
            <a:gdLst>
              <a:gd name="T0" fmla="*/ 70 w 124"/>
              <a:gd name="T1" fmla="*/ 160 h 200"/>
              <a:gd name="T2" fmla="*/ 70 w 124"/>
              <a:gd name="T3" fmla="*/ 184 h 200"/>
              <a:gd name="T4" fmla="*/ 97 w 124"/>
              <a:gd name="T5" fmla="*/ 184 h 200"/>
              <a:gd name="T6" fmla="*/ 97 w 124"/>
              <a:gd name="T7" fmla="*/ 200 h 200"/>
              <a:gd name="T8" fmla="*/ 25 w 124"/>
              <a:gd name="T9" fmla="*/ 200 h 200"/>
              <a:gd name="T10" fmla="*/ 25 w 124"/>
              <a:gd name="T11" fmla="*/ 184 h 200"/>
              <a:gd name="T12" fmla="*/ 53 w 124"/>
              <a:gd name="T13" fmla="*/ 184 h 200"/>
              <a:gd name="T14" fmla="*/ 53 w 124"/>
              <a:gd name="T15" fmla="*/ 160 h 200"/>
              <a:gd name="T16" fmla="*/ 0 w 124"/>
              <a:gd name="T17" fmla="*/ 98 h 200"/>
              <a:gd name="T18" fmla="*/ 0 w 124"/>
              <a:gd name="T19" fmla="*/ 76 h 200"/>
              <a:gd name="T20" fmla="*/ 17 w 124"/>
              <a:gd name="T21" fmla="*/ 76 h 200"/>
              <a:gd name="T22" fmla="*/ 17 w 124"/>
              <a:gd name="T23" fmla="*/ 98 h 200"/>
              <a:gd name="T24" fmla="*/ 30 w 124"/>
              <a:gd name="T25" fmla="*/ 130 h 200"/>
              <a:gd name="T26" fmla="*/ 62 w 124"/>
              <a:gd name="T27" fmla="*/ 144 h 200"/>
              <a:gd name="T28" fmla="*/ 94 w 124"/>
              <a:gd name="T29" fmla="*/ 130 h 200"/>
              <a:gd name="T30" fmla="*/ 105 w 124"/>
              <a:gd name="T31" fmla="*/ 98 h 200"/>
              <a:gd name="T32" fmla="*/ 105 w 124"/>
              <a:gd name="T33" fmla="*/ 76 h 200"/>
              <a:gd name="T34" fmla="*/ 124 w 124"/>
              <a:gd name="T35" fmla="*/ 76 h 200"/>
              <a:gd name="T36" fmla="*/ 124 w 124"/>
              <a:gd name="T37" fmla="*/ 98 h 200"/>
              <a:gd name="T38" fmla="*/ 70 w 124"/>
              <a:gd name="T39" fmla="*/ 160 h 200"/>
              <a:gd name="T40" fmla="*/ 63 w 124"/>
              <a:gd name="T41" fmla="*/ 132 h 200"/>
              <a:gd name="T42" fmla="*/ 29 w 124"/>
              <a:gd name="T43" fmla="*/ 97 h 200"/>
              <a:gd name="T44" fmla="*/ 29 w 124"/>
              <a:gd name="T45" fmla="*/ 88 h 200"/>
              <a:gd name="T46" fmla="*/ 77 w 124"/>
              <a:gd name="T47" fmla="*/ 88 h 200"/>
              <a:gd name="T48" fmla="*/ 77 w 124"/>
              <a:gd name="T49" fmla="*/ 80 h 200"/>
              <a:gd name="T50" fmla="*/ 29 w 124"/>
              <a:gd name="T51" fmla="*/ 80 h 200"/>
              <a:gd name="T52" fmla="*/ 29 w 124"/>
              <a:gd name="T53" fmla="*/ 64 h 200"/>
              <a:gd name="T54" fmla="*/ 77 w 124"/>
              <a:gd name="T55" fmla="*/ 64 h 200"/>
              <a:gd name="T56" fmla="*/ 77 w 124"/>
              <a:gd name="T57" fmla="*/ 56 h 200"/>
              <a:gd name="T58" fmla="*/ 29 w 124"/>
              <a:gd name="T59" fmla="*/ 56 h 200"/>
              <a:gd name="T60" fmla="*/ 29 w 124"/>
              <a:gd name="T61" fmla="*/ 44 h 200"/>
              <a:gd name="T62" fmla="*/ 77 w 124"/>
              <a:gd name="T63" fmla="*/ 44 h 200"/>
              <a:gd name="T64" fmla="*/ 77 w 124"/>
              <a:gd name="T65" fmla="*/ 36 h 200"/>
              <a:gd name="T66" fmla="*/ 29 w 124"/>
              <a:gd name="T67" fmla="*/ 36 h 200"/>
              <a:gd name="T68" fmla="*/ 63 w 124"/>
              <a:gd name="T69" fmla="*/ 0 h 200"/>
              <a:gd name="T70" fmla="*/ 97 w 124"/>
              <a:gd name="T71" fmla="*/ 36 h 200"/>
              <a:gd name="T72" fmla="*/ 97 w 124"/>
              <a:gd name="T73" fmla="*/ 97 h 200"/>
              <a:gd name="T74" fmla="*/ 63 w 124"/>
              <a:gd name="T75" fmla="*/ 13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200">
                <a:moveTo>
                  <a:pt x="70" y="160"/>
                </a:moveTo>
                <a:cubicBezTo>
                  <a:pt x="70" y="184"/>
                  <a:pt x="70" y="184"/>
                  <a:pt x="70" y="184"/>
                </a:cubicBezTo>
                <a:cubicBezTo>
                  <a:pt x="97" y="184"/>
                  <a:pt x="97" y="184"/>
                  <a:pt x="97" y="184"/>
                </a:cubicBezTo>
                <a:cubicBezTo>
                  <a:pt x="97" y="200"/>
                  <a:pt x="97" y="200"/>
                  <a:pt x="97" y="200"/>
                </a:cubicBezTo>
                <a:cubicBezTo>
                  <a:pt x="25" y="200"/>
                  <a:pt x="25" y="200"/>
                  <a:pt x="25" y="200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53" y="184"/>
                  <a:pt x="53" y="184"/>
                  <a:pt x="53" y="184"/>
                </a:cubicBezTo>
                <a:cubicBezTo>
                  <a:pt x="53" y="160"/>
                  <a:pt x="53" y="160"/>
                  <a:pt x="53" y="160"/>
                </a:cubicBezTo>
                <a:cubicBezTo>
                  <a:pt x="23" y="156"/>
                  <a:pt x="0" y="130"/>
                  <a:pt x="0" y="98"/>
                </a:cubicBezTo>
                <a:cubicBezTo>
                  <a:pt x="0" y="76"/>
                  <a:pt x="0" y="76"/>
                  <a:pt x="0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111"/>
                  <a:pt x="22" y="122"/>
                  <a:pt x="30" y="130"/>
                </a:cubicBezTo>
                <a:cubicBezTo>
                  <a:pt x="38" y="139"/>
                  <a:pt x="49" y="144"/>
                  <a:pt x="62" y="144"/>
                </a:cubicBezTo>
                <a:cubicBezTo>
                  <a:pt x="75" y="144"/>
                  <a:pt x="86" y="139"/>
                  <a:pt x="94" y="130"/>
                </a:cubicBezTo>
                <a:cubicBezTo>
                  <a:pt x="102" y="122"/>
                  <a:pt x="105" y="111"/>
                  <a:pt x="105" y="98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98"/>
                  <a:pt x="124" y="98"/>
                  <a:pt x="124" y="98"/>
                </a:cubicBezTo>
                <a:cubicBezTo>
                  <a:pt x="124" y="130"/>
                  <a:pt x="100" y="156"/>
                  <a:pt x="70" y="160"/>
                </a:cubicBezTo>
                <a:close/>
                <a:moveTo>
                  <a:pt x="63" y="132"/>
                </a:moveTo>
                <a:cubicBezTo>
                  <a:pt x="45" y="132"/>
                  <a:pt x="29" y="116"/>
                  <a:pt x="29" y="97"/>
                </a:cubicBezTo>
                <a:cubicBezTo>
                  <a:pt x="29" y="88"/>
                  <a:pt x="29" y="88"/>
                  <a:pt x="29" y="88"/>
                </a:cubicBezTo>
                <a:cubicBezTo>
                  <a:pt x="77" y="88"/>
                  <a:pt x="77" y="88"/>
                  <a:pt x="77" y="88"/>
                </a:cubicBezTo>
                <a:cubicBezTo>
                  <a:pt x="77" y="80"/>
                  <a:pt x="77" y="80"/>
                  <a:pt x="77" y="80"/>
                </a:cubicBezTo>
                <a:cubicBezTo>
                  <a:pt x="29" y="80"/>
                  <a:pt x="29" y="80"/>
                  <a:pt x="29" y="80"/>
                </a:cubicBezTo>
                <a:cubicBezTo>
                  <a:pt x="29" y="64"/>
                  <a:pt x="29" y="64"/>
                  <a:pt x="29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56"/>
                  <a:pt x="77" y="56"/>
                  <a:pt x="77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44"/>
                  <a:pt x="29" y="44"/>
                  <a:pt x="29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77" y="36"/>
                  <a:pt x="77" y="36"/>
                  <a:pt x="77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30" y="17"/>
                  <a:pt x="46" y="0"/>
                  <a:pt x="63" y="0"/>
                </a:cubicBezTo>
                <a:cubicBezTo>
                  <a:pt x="82" y="0"/>
                  <a:pt x="97" y="16"/>
                  <a:pt x="97" y="36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116"/>
                  <a:pt x="82" y="132"/>
                  <a:pt x="63" y="13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sp>
        <p:nvSpPr>
          <p:cNvPr id="52" name="Freeform 5"/>
          <p:cNvSpPr/>
          <p:nvPr/>
        </p:nvSpPr>
        <p:spPr bwMode="auto">
          <a:xfrm rot="1855731">
            <a:off x="1551980" y="1957494"/>
            <a:ext cx="2429933" cy="2191173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cxnSp>
        <p:nvCxnSpPr>
          <p:cNvPr id="87" name="直接连接符 86"/>
          <p:cNvCxnSpPr/>
          <p:nvPr/>
        </p:nvCxnSpPr>
        <p:spPr>
          <a:xfrm>
            <a:off x="4715128" y="3190240"/>
            <a:ext cx="5759873" cy="0"/>
          </a:xfrm>
          <a:prstGeom prst="line">
            <a:avLst/>
          </a:prstGeom>
          <a:ln w="19050">
            <a:solidFill>
              <a:schemeClr val="bg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 76"/>
          <p:cNvSpPr/>
          <p:nvPr/>
        </p:nvSpPr>
        <p:spPr>
          <a:xfrm>
            <a:off x="7029279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Freeform 77"/>
          <p:cNvSpPr/>
          <p:nvPr/>
        </p:nvSpPr>
        <p:spPr>
          <a:xfrm>
            <a:off x="7419805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9" name="Freeform 78"/>
          <p:cNvSpPr/>
          <p:nvPr/>
        </p:nvSpPr>
        <p:spPr>
          <a:xfrm>
            <a:off x="7810329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" name="Freeform 79"/>
          <p:cNvSpPr/>
          <p:nvPr/>
        </p:nvSpPr>
        <p:spPr>
          <a:xfrm>
            <a:off x="8200854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" name="Freeform 80"/>
          <p:cNvSpPr/>
          <p:nvPr/>
        </p:nvSpPr>
        <p:spPr>
          <a:xfrm>
            <a:off x="8591379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Freeform 81"/>
          <p:cNvSpPr/>
          <p:nvPr/>
        </p:nvSpPr>
        <p:spPr>
          <a:xfrm>
            <a:off x="5063002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54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54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3" name="Freeform 82"/>
          <p:cNvSpPr/>
          <p:nvPr/>
        </p:nvSpPr>
        <p:spPr>
          <a:xfrm>
            <a:off x="5453527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54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54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Freeform 83"/>
          <p:cNvSpPr/>
          <p:nvPr/>
        </p:nvSpPr>
        <p:spPr>
          <a:xfrm>
            <a:off x="5844053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54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54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5" name="Freeform 84"/>
          <p:cNvSpPr/>
          <p:nvPr/>
        </p:nvSpPr>
        <p:spPr>
          <a:xfrm>
            <a:off x="6225053" y="2378993"/>
            <a:ext cx="276225" cy="265112"/>
          </a:xfrm>
          <a:custGeom>
            <a:avLst/>
            <a:gdLst>
              <a:gd name="txL" fmla="*/ 0 w 174"/>
              <a:gd name="txT" fmla="*/ 0 h 167"/>
              <a:gd name="txR" fmla="*/ 174 w 174"/>
              <a:gd name="txB" fmla="*/ 167 h 167"/>
            </a:gdLst>
            <a:ahLst/>
            <a:cxnLst>
              <a:cxn ang="0">
                <a:pos x="90" y="0"/>
              </a:cxn>
              <a:cxn ang="0">
                <a:pos x="114" y="56"/>
              </a:cxn>
              <a:cxn ang="0">
                <a:pos x="174" y="62"/>
              </a:cxn>
              <a:cxn ang="0">
                <a:pos x="132" y="105"/>
              </a:cxn>
              <a:cxn ang="0">
                <a:pos x="144" y="167"/>
              </a:cxn>
              <a:cxn ang="0">
                <a:pos x="90" y="136"/>
              </a:cxn>
              <a:cxn ang="0">
                <a:pos x="36" y="167"/>
              </a:cxn>
              <a:cxn ang="0">
                <a:pos x="48" y="105"/>
              </a:cxn>
              <a:cxn ang="0">
                <a:pos x="0" y="62"/>
              </a:cxn>
              <a:cxn ang="0">
                <a:pos x="60" y="56"/>
              </a:cxn>
              <a:cxn ang="0">
                <a:pos x="90" y="0"/>
              </a:cxn>
            </a:cxnLst>
            <a:rect l="txL" t="txT" r="txR" b="txB"/>
            <a:pathLst>
              <a:path w="174" h="167">
                <a:moveTo>
                  <a:pt x="90" y="0"/>
                </a:moveTo>
                <a:lnTo>
                  <a:pt x="114" y="56"/>
                </a:lnTo>
                <a:lnTo>
                  <a:pt x="174" y="62"/>
                </a:lnTo>
                <a:lnTo>
                  <a:pt x="132" y="105"/>
                </a:lnTo>
                <a:lnTo>
                  <a:pt x="144" y="167"/>
                </a:lnTo>
                <a:lnTo>
                  <a:pt x="90" y="136"/>
                </a:lnTo>
                <a:lnTo>
                  <a:pt x="36" y="167"/>
                </a:lnTo>
                <a:lnTo>
                  <a:pt x="48" y="105"/>
                </a:lnTo>
                <a:lnTo>
                  <a:pt x="0" y="62"/>
                </a:lnTo>
                <a:lnTo>
                  <a:pt x="60" y="56"/>
                </a:lnTo>
                <a:lnTo>
                  <a:pt x="9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" name="Freeform 85"/>
          <p:cNvSpPr/>
          <p:nvPr/>
        </p:nvSpPr>
        <p:spPr>
          <a:xfrm>
            <a:off x="6615577" y="2378993"/>
            <a:ext cx="276225" cy="265112"/>
          </a:xfrm>
          <a:custGeom>
            <a:avLst/>
            <a:gdLst>
              <a:gd name="txL" fmla="*/ 0 w 174"/>
              <a:gd name="txT" fmla="*/ 0 h 167"/>
              <a:gd name="txR" fmla="*/ 174 w 174"/>
              <a:gd name="txB" fmla="*/ 167 h 167"/>
            </a:gdLst>
            <a:ahLst/>
            <a:cxnLst>
              <a:cxn ang="0">
                <a:pos x="90" y="0"/>
              </a:cxn>
              <a:cxn ang="0">
                <a:pos x="114" y="56"/>
              </a:cxn>
              <a:cxn ang="0">
                <a:pos x="174" y="62"/>
              </a:cxn>
              <a:cxn ang="0">
                <a:pos x="132" y="105"/>
              </a:cxn>
              <a:cxn ang="0">
                <a:pos x="144" y="167"/>
              </a:cxn>
              <a:cxn ang="0">
                <a:pos x="90" y="136"/>
              </a:cxn>
              <a:cxn ang="0">
                <a:pos x="36" y="167"/>
              </a:cxn>
              <a:cxn ang="0">
                <a:pos x="48" y="105"/>
              </a:cxn>
              <a:cxn ang="0">
                <a:pos x="0" y="62"/>
              </a:cxn>
              <a:cxn ang="0">
                <a:pos x="60" y="56"/>
              </a:cxn>
              <a:cxn ang="0">
                <a:pos x="90" y="0"/>
              </a:cxn>
            </a:cxnLst>
            <a:rect l="txL" t="txT" r="txR" b="txB"/>
            <a:pathLst>
              <a:path w="174" h="167">
                <a:moveTo>
                  <a:pt x="90" y="0"/>
                </a:moveTo>
                <a:lnTo>
                  <a:pt x="114" y="56"/>
                </a:lnTo>
                <a:lnTo>
                  <a:pt x="174" y="62"/>
                </a:lnTo>
                <a:lnTo>
                  <a:pt x="132" y="105"/>
                </a:lnTo>
                <a:lnTo>
                  <a:pt x="144" y="167"/>
                </a:lnTo>
                <a:lnTo>
                  <a:pt x="90" y="136"/>
                </a:lnTo>
                <a:lnTo>
                  <a:pt x="36" y="167"/>
                </a:lnTo>
                <a:lnTo>
                  <a:pt x="48" y="105"/>
                </a:lnTo>
                <a:lnTo>
                  <a:pt x="0" y="62"/>
                </a:lnTo>
                <a:lnTo>
                  <a:pt x="60" y="56"/>
                </a:lnTo>
                <a:lnTo>
                  <a:pt x="9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7" name="Freeform 81"/>
          <p:cNvSpPr/>
          <p:nvPr/>
        </p:nvSpPr>
        <p:spPr>
          <a:xfrm>
            <a:off x="4715022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54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54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" name="Freeform 80"/>
          <p:cNvSpPr/>
          <p:nvPr/>
        </p:nvSpPr>
        <p:spPr>
          <a:xfrm>
            <a:off x="9023814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4" name="Freeform 80"/>
          <p:cNvSpPr/>
          <p:nvPr/>
        </p:nvSpPr>
        <p:spPr>
          <a:xfrm>
            <a:off x="9383013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5" name="Freeform 80"/>
          <p:cNvSpPr/>
          <p:nvPr/>
        </p:nvSpPr>
        <p:spPr>
          <a:xfrm>
            <a:off x="9815447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6" name="Freeform 80"/>
          <p:cNvSpPr/>
          <p:nvPr/>
        </p:nvSpPr>
        <p:spPr>
          <a:xfrm>
            <a:off x="10208301" y="2378993"/>
            <a:ext cx="266700" cy="265112"/>
          </a:xfrm>
          <a:custGeom>
            <a:avLst/>
            <a:gdLst>
              <a:gd name="txL" fmla="*/ 0 w 168"/>
              <a:gd name="txT" fmla="*/ 0 h 167"/>
              <a:gd name="txR" fmla="*/ 168 w 168"/>
              <a:gd name="txB" fmla="*/ 167 h 167"/>
            </a:gdLst>
            <a:ahLst/>
            <a:cxnLst>
              <a:cxn ang="0">
                <a:pos x="84" y="0"/>
              </a:cxn>
              <a:cxn ang="0">
                <a:pos x="108" y="56"/>
              </a:cxn>
              <a:cxn ang="0">
                <a:pos x="168" y="62"/>
              </a:cxn>
              <a:cxn ang="0">
                <a:pos x="126" y="105"/>
              </a:cxn>
              <a:cxn ang="0">
                <a:pos x="138" y="167"/>
              </a:cxn>
              <a:cxn ang="0">
                <a:pos x="84" y="136"/>
              </a:cxn>
              <a:cxn ang="0">
                <a:pos x="30" y="167"/>
              </a:cxn>
              <a:cxn ang="0">
                <a:pos x="42" y="105"/>
              </a:cxn>
              <a:cxn ang="0">
                <a:pos x="0" y="62"/>
              </a:cxn>
              <a:cxn ang="0">
                <a:pos x="60" y="56"/>
              </a:cxn>
              <a:cxn ang="0">
                <a:pos x="84" y="0"/>
              </a:cxn>
            </a:cxnLst>
            <a:rect l="txL" t="txT" r="txR" b="txB"/>
            <a:pathLst>
              <a:path w="168" h="167">
                <a:moveTo>
                  <a:pt x="84" y="0"/>
                </a:moveTo>
                <a:lnTo>
                  <a:pt x="108" y="56"/>
                </a:lnTo>
                <a:lnTo>
                  <a:pt x="168" y="62"/>
                </a:lnTo>
                <a:lnTo>
                  <a:pt x="126" y="105"/>
                </a:lnTo>
                <a:lnTo>
                  <a:pt x="138" y="167"/>
                </a:lnTo>
                <a:lnTo>
                  <a:pt x="84" y="136"/>
                </a:lnTo>
                <a:lnTo>
                  <a:pt x="30" y="167"/>
                </a:lnTo>
                <a:lnTo>
                  <a:pt x="42" y="105"/>
                </a:lnTo>
                <a:lnTo>
                  <a:pt x="0" y="62"/>
                </a:lnTo>
                <a:lnTo>
                  <a:pt x="60" y="56"/>
                </a:lnTo>
                <a:lnTo>
                  <a:pt x="84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</a:ln>
        </p:spPr>
        <p:txBody>
          <a:bodyPr vert="horz" wrap="square" anchor="t"/>
          <a:lstStyle/>
          <a:p>
            <a:pPr lvl="0">
              <a:lnSpc>
                <a:spcPct val="100000"/>
              </a:lnSpc>
            </a:pPr>
            <a:endParaRPr>
              <a:solidFill>
                <a:srgbClr val="000000"/>
              </a:solidFill>
              <a:latin typeface="Calibri" panose="020F0502020204030204" pitchFamily="34" charset="0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8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  <p:bldP spid="51" grpId="0" bldLvl="0" animBg="1"/>
      <p:bldP spid="52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项目经过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7" name="Freeform 261"/>
          <p:cNvSpPr/>
          <p:nvPr/>
        </p:nvSpPr>
        <p:spPr bwMode="auto">
          <a:xfrm>
            <a:off x="735328" y="375040"/>
            <a:ext cx="293741" cy="293741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14" name="肘形连接符 13"/>
          <p:cNvCxnSpPr/>
          <p:nvPr/>
        </p:nvCxnSpPr>
        <p:spPr>
          <a:xfrm flipV="1">
            <a:off x="3720355" y="2109879"/>
            <a:ext cx="2908691" cy="757013"/>
          </a:xfrm>
          <a:prstGeom prst="bentConnector3">
            <a:avLst>
              <a:gd name="adj1" fmla="val 62381"/>
            </a:avLst>
          </a:prstGeom>
          <a:ln w="9525" cap="rnd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/>
          <p:nvPr/>
        </p:nvCxnSpPr>
        <p:spPr>
          <a:xfrm>
            <a:off x="3720356" y="3186308"/>
            <a:ext cx="3095537" cy="812147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/>
          <p:nvPr/>
        </p:nvCxnSpPr>
        <p:spPr>
          <a:xfrm flipV="1">
            <a:off x="4339138" y="3097421"/>
            <a:ext cx="3009801" cy="777320"/>
          </a:xfrm>
          <a:prstGeom prst="bentConnector3">
            <a:avLst>
              <a:gd name="adj1" fmla="val 50000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肘形连接符 16"/>
          <p:cNvCxnSpPr/>
          <p:nvPr/>
        </p:nvCxnSpPr>
        <p:spPr>
          <a:xfrm>
            <a:off x="4296269" y="4173892"/>
            <a:ext cx="3095537" cy="812147"/>
          </a:xfrm>
          <a:prstGeom prst="bentConnector3">
            <a:avLst>
              <a:gd name="adj1" fmla="val 55369"/>
            </a:avLst>
          </a:prstGeom>
          <a:ln w="9525">
            <a:solidFill>
              <a:srgbClr val="414455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1632665" y="2394426"/>
            <a:ext cx="2951560" cy="1843109"/>
            <a:chOff x="1633091" y="2393556"/>
            <a:chExt cx="2952328" cy="1843589"/>
          </a:xfrm>
        </p:grpSpPr>
        <p:sp>
          <p:nvSpPr>
            <p:cNvPr id="19" name="Freeform 9"/>
            <p:cNvSpPr/>
            <p:nvPr/>
          </p:nvSpPr>
          <p:spPr bwMode="auto">
            <a:xfrm flipH="1">
              <a:off x="1633091" y="2393556"/>
              <a:ext cx="2952328" cy="1843589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5500" tIns="37749" rIns="75500" bIns="3774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0647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20" name="Freeform 9"/>
            <p:cNvSpPr/>
            <p:nvPr/>
          </p:nvSpPr>
          <p:spPr bwMode="auto">
            <a:xfrm flipH="1">
              <a:off x="1709291" y="2441139"/>
              <a:ext cx="2799928" cy="1748422"/>
            </a:xfrm>
            <a:custGeom>
              <a:avLst/>
              <a:gdLst>
                <a:gd name="T0" fmla="*/ 262 w 320"/>
                <a:gd name="T1" fmla="*/ 70 h 200"/>
                <a:gd name="T2" fmla="*/ 163 w 320"/>
                <a:gd name="T3" fmla="*/ 0 h 200"/>
                <a:gd name="T4" fmla="*/ 63 w 320"/>
                <a:gd name="T5" fmla="*/ 94 h 200"/>
                <a:gd name="T6" fmla="*/ 54 w 320"/>
                <a:gd name="T7" fmla="*/ 93 h 200"/>
                <a:gd name="T8" fmla="*/ 0 w 320"/>
                <a:gd name="T9" fmla="*/ 146 h 200"/>
                <a:gd name="T10" fmla="*/ 43 w 320"/>
                <a:gd name="T11" fmla="*/ 200 h 200"/>
                <a:gd name="T12" fmla="*/ 251 w 320"/>
                <a:gd name="T13" fmla="*/ 200 h 200"/>
                <a:gd name="T14" fmla="*/ 320 w 320"/>
                <a:gd name="T15" fmla="*/ 134 h 200"/>
                <a:gd name="T16" fmla="*/ 262 w 320"/>
                <a:gd name="T17" fmla="*/ 7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0" h="200">
                  <a:moveTo>
                    <a:pt x="262" y="70"/>
                  </a:moveTo>
                  <a:cubicBezTo>
                    <a:pt x="249" y="29"/>
                    <a:pt x="209" y="0"/>
                    <a:pt x="163" y="0"/>
                  </a:cubicBezTo>
                  <a:cubicBezTo>
                    <a:pt x="108" y="0"/>
                    <a:pt x="66" y="41"/>
                    <a:pt x="63" y="94"/>
                  </a:cubicBezTo>
                  <a:cubicBezTo>
                    <a:pt x="60" y="94"/>
                    <a:pt x="57" y="93"/>
                    <a:pt x="54" y="93"/>
                  </a:cubicBezTo>
                  <a:cubicBezTo>
                    <a:pt x="24" y="93"/>
                    <a:pt x="0" y="117"/>
                    <a:pt x="0" y="146"/>
                  </a:cubicBezTo>
                  <a:cubicBezTo>
                    <a:pt x="0" y="171"/>
                    <a:pt x="19" y="195"/>
                    <a:pt x="43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87" y="200"/>
                    <a:pt x="320" y="170"/>
                    <a:pt x="320" y="134"/>
                  </a:cubicBezTo>
                  <a:cubicBezTo>
                    <a:pt x="320" y="101"/>
                    <a:pt x="295" y="74"/>
                    <a:pt x="262" y="70"/>
                  </a:cubicBez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5400000" scaled="0"/>
            </a:gradFill>
            <a:ln>
              <a:noFill/>
            </a:ln>
            <a:effectLst>
              <a:outerShdw blurRad="190500" dist="114300" dir="5400000" algn="t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75500" tIns="37749" rIns="75500" bIns="37749" numCol="1" anchor="t" anchorCtr="0" compatLnSpc="1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006475">
                <a:defRPr/>
              </a:pPr>
              <a:endParaRPr lang="zh-CN" altLang="en-US" sz="1500">
                <a:solidFill>
                  <a:sysClr val="windowText" lastClr="000000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1" name="KSO_Shape"/>
          <p:cNvSpPr/>
          <p:nvPr/>
        </p:nvSpPr>
        <p:spPr bwMode="auto">
          <a:xfrm>
            <a:off x="2682561" y="2998893"/>
            <a:ext cx="634177" cy="634177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20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1992612" y="3752940"/>
            <a:ext cx="2127277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pPr algn="ctr"/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项目经过</a:t>
            </a:r>
          </a:p>
        </p:txBody>
      </p:sp>
      <p:grpSp>
        <p:nvGrpSpPr>
          <p:cNvPr id="24" name="组合 23"/>
          <p:cNvGrpSpPr/>
          <p:nvPr/>
        </p:nvGrpSpPr>
        <p:grpSpPr>
          <a:xfrm>
            <a:off x="6383957" y="1785061"/>
            <a:ext cx="670385" cy="604428"/>
            <a:chOff x="5424755" y="1340768"/>
            <a:chExt cx="670560" cy="604586"/>
          </a:xfrm>
        </p:grpSpPr>
        <p:grpSp>
          <p:nvGrpSpPr>
            <p:cNvPr id="25" name="组合 24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7" name="组合 26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29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0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28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26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31" name="矩形 30"/>
          <p:cNvSpPr/>
          <p:nvPr/>
        </p:nvSpPr>
        <p:spPr>
          <a:xfrm>
            <a:off x="7308026" y="1869899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学习阶段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7103850" y="2796625"/>
            <a:ext cx="670385" cy="604428"/>
            <a:chOff x="5424755" y="1340768"/>
            <a:chExt cx="670560" cy="604586"/>
          </a:xfrm>
        </p:grpSpPr>
        <p:grpSp>
          <p:nvGrpSpPr>
            <p:cNvPr id="34" name="组合 33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36" name="组合 35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38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39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37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35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0" name="矩形 39"/>
          <p:cNvSpPr/>
          <p:nvPr/>
        </p:nvSpPr>
        <p:spPr>
          <a:xfrm>
            <a:off x="7956163" y="2940518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实验阶段</a:t>
            </a:r>
          </a:p>
        </p:txBody>
      </p:sp>
      <p:grpSp>
        <p:nvGrpSpPr>
          <p:cNvPr id="42" name="组合 41"/>
          <p:cNvGrpSpPr/>
          <p:nvPr/>
        </p:nvGrpSpPr>
        <p:grpSpPr>
          <a:xfrm>
            <a:off x="6455946" y="3660495"/>
            <a:ext cx="670385" cy="604428"/>
            <a:chOff x="5424755" y="1340768"/>
            <a:chExt cx="670560" cy="604586"/>
          </a:xfrm>
        </p:grpSpPr>
        <p:grpSp>
          <p:nvGrpSpPr>
            <p:cNvPr id="43" name="组合 42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45" name="组合 44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47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48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46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44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9" name="矩形 48"/>
          <p:cNvSpPr/>
          <p:nvPr/>
        </p:nvSpPr>
        <p:spPr>
          <a:xfrm>
            <a:off x="7308260" y="3752954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实践阶段</a:t>
            </a:r>
          </a:p>
        </p:txBody>
      </p:sp>
      <p:grpSp>
        <p:nvGrpSpPr>
          <p:cNvPr id="51" name="组合 50"/>
          <p:cNvGrpSpPr/>
          <p:nvPr/>
        </p:nvGrpSpPr>
        <p:grpSpPr>
          <a:xfrm>
            <a:off x="7103850" y="4596357"/>
            <a:ext cx="670385" cy="604428"/>
            <a:chOff x="5424755" y="1340768"/>
            <a:chExt cx="670560" cy="604586"/>
          </a:xfrm>
        </p:grpSpPr>
        <p:grpSp>
          <p:nvGrpSpPr>
            <p:cNvPr id="52" name="组合 5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54" name="组合 53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56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57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55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53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58" name="矩形 57"/>
          <p:cNvSpPr/>
          <p:nvPr/>
        </p:nvSpPr>
        <p:spPr>
          <a:xfrm>
            <a:off x="7956163" y="4681195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总结与答辩</a:t>
            </a:r>
          </a:p>
        </p:txBody>
      </p:sp>
      <p:grpSp>
        <p:nvGrpSpPr>
          <p:cNvPr id="60" name="组合 59"/>
          <p:cNvGrpSpPr/>
          <p:nvPr/>
        </p:nvGrpSpPr>
        <p:grpSpPr>
          <a:xfrm>
            <a:off x="3648365" y="2309278"/>
            <a:ext cx="278312" cy="184463"/>
            <a:chOff x="9482595" y="2565731"/>
            <a:chExt cx="278384" cy="184511"/>
          </a:xfrm>
        </p:grpSpPr>
        <p:sp>
          <p:nvSpPr>
            <p:cNvPr id="61" name="椭圆 60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椭圆 61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000"/>
                            </p:stCondLst>
                            <p:childTnLst>
                              <p:par>
                                <p:cTn id="9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 bldLvl="0" animBg="1"/>
      <p:bldP spid="21" grpId="0" bldLvl="0" animBg="1"/>
      <p:bldP spid="22" grpId="0"/>
      <p:bldP spid="31" grpId="0"/>
      <p:bldP spid="40" grpId="0"/>
      <p:bldP spid="49" grpId="0"/>
      <p:bldP spid="5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学习阶段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Line 23"/>
          <p:cNvSpPr>
            <a:spLocks noChangeShapeType="1"/>
          </p:cNvSpPr>
          <p:nvPr/>
        </p:nvSpPr>
        <p:spPr bwMode="auto">
          <a:xfrm flipH="1">
            <a:off x="1710066" y="2205783"/>
            <a:ext cx="3162117" cy="0"/>
          </a:xfrm>
          <a:prstGeom prst="line">
            <a:avLst/>
          </a:prstGeom>
          <a:noFill/>
          <a:ln w="5" cap="flat">
            <a:solidFill>
              <a:srgbClr val="414455"/>
            </a:solidFill>
            <a:prstDash val="dash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4440248" y="1773129"/>
            <a:ext cx="1094505" cy="986820"/>
            <a:chOff x="3720691" y="2824413"/>
            <a:chExt cx="1341120" cy="1209172"/>
          </a:xfrm>
        </p:grpSpPr>
        <p:sp>
          <p:nvSpPr>
            <p:cNvPr id="8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" name="KSO_Shape"/>
          <p:cNvSpPr/>
          <p:nvPr/>
        </p:nvSpPr>
        <p:spPr bwMode="auto">
          <a:xfrm>
            <a:off x="4733795" y="2022983"/>
            <a:ext cx="507408" cy="487112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414455"/>
              </a:solidFill>
              <a:ea typeface="宋体" panose="02010600030101010101" pitchFamily="2" charset="-122"/>
            </a:endParaRPr>
          </a:p>
        </p:txBody>
      </p:sp>
      <p:sp>
        <p:nvSpPr>
          <p:cNvPr id="89" name="Freeform 27"/>
          <p:cNvSpPr/>
          <p:nvPr/>
        </p:nvSpPr>
        <p:spPr bwMode="auto">
          <a:xfrm>
            <a:off x="3921698" y="2300686"/>
            <a:ext cx="1742365" cy="1479769"/>
          </a:xfrm>
          <a:custGeom>
            <a:avLst/>
            <a:gdLst>
              <a:gd name="T0" fmla="*/ 172 w 223"/>
              <a:gd name="T1" fmla="*/ 172 h 190"/>
              <a:gd name="T2" fmla="*/ 50 w 223"/>
              <a:gd name="T3" fmla="*/ 122 h 190"/>
              <a:gd name="T4" fmla="*/ 0 w 223"/>
              <a:gd name="T5" fmla="*/ 0 h 190"/>
              <a:gd name="T6" fmla="*/ 22 w 223"/>
              <a:gd name="T7" fmla="*/ 0 h 190"/>
              <a:gd name="T8" fmla="*/ 66 w 223"/>
              <a:gd name="T9" fmla="*/ 106 h 190"/>
              <a:gd name="T10" fmla="*/ 172 w 223"/>
              <a:gd name="T11" fmla="*/ 150 h 190"/>
              <a:gd name="T12" fmla="*/ 172 w 223"/>
              <a:gd name="T13" fmla="*/ 132 h 190"/>
              <a:gd name="T14" fmla="*/ 223 w 223"/>
              <a:gd name="T15" fmla="*/ 163 h 190"/>
              <a:gd name="T16" fmla="*/ 172 w 223"/>
              <a:gd name="T17" fmla="*/ 190 h 190"/>
              <a:gd name="T18" fmla="*/ 172 w 223"/>
              <a:gd name="T19" fmla="*/ 17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190">
                <a:moveTo>
                  <a:pt x="172" y="172"/>
                </a:moveTo>
                <a:cubicBezTo>
                  <a:pt x="124" y="172"/>
                  <a:pt x="81" y="153"/>
                  <a:pt x="50" y="122"/>
                </a:cubicBezTo>
                <a:cubicBezTo>
                  <a:pt x="19" y="91"/>
                  <a:pt x="0" y="48"/>
                  <a:pt x="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41"/>
                  <a:pt x="39" y="79"/>
                  <a:pt x="66" y="106"/>
                </a:cubicBezTo>
                <a:cubicBezTo>
                  <a:pt x="93" y="133"/>
                  <a:pt x="131" y="150"/>
                  <a:pt x="172" y="150"/>
                </a:cubicBezTo>
                <a:cubicBezTo>
                  <a:pt x="172" y="132"/>
                  <a:pt x="172" y="132"/>
                  <a:pt x="172" y="132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72" y="190"/>
                  <a:pt x="172" y="190"/>
                  <a:pt x="172" y="190"/>
                </a:cubicBezTo>
                <a:lnTo>
                  <a:pt x="172" y="172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Freeform 28"/>
          <p:cNvSpPr/>
          <p:nvPr/>
        </p:nvSpPr>
        <p:spPr bwMode="auto">
          <a:xfrm>
            <a:off x="3038944" y="2300688"/>
            <a:ext cx="2625120" cy="2359721"/>
          </a:xfrm>
          <a:custGeom>
            <a:avLst/>
            <a:gdLst>
              <a:gd name="T0" fmla="*/ 285 w 336"/>
              <a:gd name="T1" fmla="*/ 285 h 303"/>
              <a:gd name="T2" fmla="*/ 84 w 336"/>
              <a:gd name="T3" fmla="*/ 202 h 303"/>
              <a:gd name="T4" fmla="*/ 0 w 336"/>
              <a:gd name="T5" fmla="*/ 0 h 303"/>
              <a:gd name="T6" fmla="*/ 23 w 336"/>
              <a:gd name="T7" fmla="*/ 0 h 303"/>
              <a:gd name="T8" fmla="*/ 100 w 336"/>
              <a:gd name="T9" fmla="*/ 186 h 303"/>
              <a:gd name="T10" fmla="*/ 285 w 336"/>
              <a:gd name="T11" fmla="*/ 262 h 303"/>
              <a:gd name="T12" fmla="*/ 285 w 336"/>
              <a:gd name="T13" fmla="*/ 245 h 303"/>
              <a:gd name="T14" fmla="*/ 336 w 336"/>
              <a:gd name="T15" fmla="*/ 275 h 303"/>
              <a:gd name="T16" fmla="*/ 285 w 336"/>
              <a:gd name="T17" fmla="*/ 303 h 303"/>
              <a:gd name="T18" fmla="*/ 285 w 336"/>
              <a:gd name="T19" fmla="*/ 285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03">
                <a:moveTo>
                  <a:pt x="285" y="285"/>
                </a:moveTo>
                <a:cubicBezTo>
                  <a:pt x="206" y="285"/>
                  <a:pt x="135" y="253"/>
                  <a:pt x="84" y="202"/>
                </a:cubicBezTo>
                <a:cubicBezTo>
                  <a:pt x="32" y="150"/>
                  <a:pt x="0" y="7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72"/>
                  <a:pt x="52" y="138"/>
                  <a:pt x="100" y="186"/>
                </a:cubicBezTo>
                <a:cubicBezTo>
                  <a:pt x="147" y="233"/>
                  <a:pt x="213" y="262"/>
                  <a:pt x="285" y="262"/>
                </a:cubicBezTo>
                <a:cubicBezTo>
                  <a:pt x="285" y="245"/>
                  <a:pt x="285" y="245"/>
                  <a:pt x="285" y="245"/>
                </a:cubicBezTo>
                <a:cubicBezTo>
                  <a:pt x="336" y="275"/>
                  <a:pt x="336" y="275"/>
                  <a:pt x="336" y="275"/>
                </a:cubicBezTo>
                <a:cubicBezTo>
                  <a:pt x="285" y="303"/>
                  <a:pt x="285" y="303"/>
                  <a:pt x="285" y="303"/>
                </a:cubicBezTo>
                <a:lnTo>
                  <a:pt x="285" y="28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Freeform 29"/>
          <p:cNvSpPr/>
          <p:nvPr/>
        </p:nvSpPr>
        <p:spPr bwMode="auto">
          <a:xfrm>
            <a:off x="2182640" y="2300686"/>
            <a:ext cx="3481424" cy="3216604"/>
          </a:xfrm>
          <a:custGeom>
            <a:avLst/>
            <a:gdLst>
              <a:gd name="T0" fmla="*/ 395 w 446"/>
              <a:gd name="T1" fmla="*/ 395 h 413"/>
              <a:gd name="T2" fmla="*/ 116 w 446"/>
              <a:gd name="T3" fmla="*/ 279 h 413"/>
              <a:gd name="T4" fmla="*/ 0 w 446"/>
              <a:gd name="T5" fmla="*/ 0 h 413"/>
              <a:gd name="T6" fmla="*/ 23 w 446"/>
              <a:gd name="T7" fmla="*/ 0 h 413"/>
              <a:gd name="T8" fmla="*/ 132 w 446"/>
              <a:gd name="T9" fmla="*/ 263 h 413"/>
              <a:gd name="T10" fmla="*/ 395 w 446"/>
              <a:gd name="T11" fmla="*/ 373 h 413"/>
              <a:gd name="T12" fmla="*/ 395 w 446"/>
              <a:gd name="T13" fmla="*/ 355 h 413"/>
              <a:gd name="T14" fmla="*/ 446 w 446"/>
              <a:gd name="T15" fmla="*/ 385 h 413"/>
              <a:gd name="T16" fmla="*/ 395 w 446"/>
              <a:gd name="T17" fmla="*/ 413 h 413"/>
              <a:gd name="T18" fmla="*/ 395 w 446"/>
              <a:gd name="T19" fmla="*/ 3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6" h="413">
                <a:moveTo>
                  <a:pt x="395" y="395"/>
                </a:moveTo>
                <a:cubicBezTo>
                  <a:pt x="286" y="395"/>
                  <a:pt x="187" y="351"/>
                  <a:pt x="116" y="279"/>
                </a:cubicBezTo>
                <a:cubicBezTo>
                  <a:pt x="44" y="208"/>
                  <a:pt x="0" y="10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3"/>
                  <a:pt x="64" y="196"/>
                  <a:pt x="132" y="263"/>
                </a:cubicBezTo>
                <a:cubicBezTo>
                  <a:pt x="199" y="331"/>
                  <a:pt x="292" y="372"/>
                  <a:pt x="395" y="373"/>
                </a:cubicBezTo>
                <a:cubicBezTo>
                  <a:pt x="395" y="355"/>
                  <a:pt x="395" y="355"/>
                  <a:pt x="395" y="355"/>
                </a:cubicBezTo>
                <a:cubicBezTo>
                  <a:pt x="446" y="385"/>
                  <a:pt x="446" y="385"/>
                  <a:pt x="446" y="385"/>
                </a:cubicBezTo>
                <a:cubicBezTo>
                  <a:pt x="395" y="413"/>
                  <a:pt x="395" y="413"/>
                  <a:pt x="395" y="413"/>
                </a:cubicBezTo>
                <a:lnTo>
                  <a:pt x="395" y="39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64333" y="2089181"/>
            <a:ext cx="258652" cy="233204"/>
            <a:chOff x="3720691" y="2824413"/>
            <a:chExt cx="1341120" cy="1209172"/>
          </a:xfrm>
        </p:grpSpPr>
        <p:sp>
          <p:nvSpPr>
            <p:cNvPr id="93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4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000462" y="2116558"/>
            <a:ext cx="258652" cy="233204"/>
            <a:chOff x="3720691" y="2824413"/>
            <a:chExt cx="1341120" cy="1209172"/>
          </a:xfrm>
        </p:grpSpPr>
        <p:sp>
          <p:nvSpPr>
            <p:cNvPr id="9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2136591" y="2116558"/>
            <a:ext cx="258652" cy="233204"/>
            <a:chOff x="3720691" y="2824413"/>
            <a:chExt cx="1341120" cy="1209172"/>
          </a:xfrm>
        </p:grpSpPr>
        <p:sp>
          <p:nvSpPr>
            <p:cNvPr id="99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0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5687031" y="3186325"/>
            <a:ext cx="55317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A</a:t>
            </a:r>
            <a:endParaRPr lang="zh-CN" altLang="en-US" sz="45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687031" y="4048356"/>
            <a:ext cx="52111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B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687031" y="4938473"/>
            <a:ext cx="511493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329925" y="3181579"/>
            <a:ext cx="4373388" cy="739140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无线传感器网络通信标准，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ZigBee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协议栈，广播与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P2P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通信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329925" y="4253465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无线传感器网通信模块，无线节点模块等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330560" y="4938636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CC2530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模块 熟悉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IALIDE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的使用 学习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QT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84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101" grpId="0"/>
      <p:bldP spid="102" grpId="0"/>
      <p:bldP spid="103" grpId="0"/>
      <p:bldP spid="104" grpId="0"/>
      <p:bldP spid="105" grpId="0"/>
      <p:bldP spid="10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实验阶段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Line 23"/>
          <p:cNvSpPr>
            <a:spLocks noChangeShapeType="1"/>
          </p:cNvSpPr>
          <p:nvPr/>
        </p:nvSpPr>
        <p:spPr bwMode="auto">
          <a:xfrm flipH="1">
            <a:off x="1710066" y="2205783"/>
            <a:ext cx="3162117" cy="0"/>
          </a:xfrm>
          <a:prstGeom prst="line">
            <a:avLst/>
          </a:prstGeom>
          <a:noFill/>
          <a:ln w="5" cap="flat">
            <a:solidFill>
              <a:srgbClr val="414455"/>
            </a:solidFill>
            <a:prstDash val="dash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4440248" y="1773129"/>
            <a:ext cx="1094505" cy="986820"/>
            <a:chOff x="3720691" y="2824413"/>
            <a:chExt cx="1341120" cy="1209172"/>
          </a:xfrm>
        </p:grpSpPr>
        <p:sp>
          <p:nvSpPr>
            <p:cNvPr id="8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" name="KSO_Shape"/>
          <p:cNvSpPr/>
          <p:nvPr/>
        </p:nvSpPr>
        <p:spPr bwMode="auto">
          <a:xfrm>
            <a:off x="4733795" y="2022983"/>
            <a:ext cx="507408" cy="487112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414455"/>
              </a:solidFill>
              <a:ea typeface="宋体" panose="02010600030101010101" pitchFamily="2" charset="-122"/>
            </a:endParaRPr>
          </a:p>
        </p:txBody>
      </p:sp>
      <p:sp>
        <p:nvSpPr>
          <p:cNvPr id="89" name="Freeform 27"/>
          <p:cNvSpPr/>
          <p:nvPr/>
        </p:nvSpPr>
        <p:spPr bwMode="auto">
          <a:xfrm>
            <a:off x="3921698" y="2300686"/>
            <a:ext cx="1742365" cy="1479769"/>
          </a:xfrm>
          <a:custGeom>
            <a:avLst/>
            <a:gdLst>
              <a:gd name="T0" fmla="*/ 172 w 223"/>
              <a:gd name="T1" fmla="*/ 172 h 190"/>
              <a:gd name="T2" fmla="*/ 50 w 223"/>
              <a:gd name="T3" fmla="*/ 122 h 190"/>
              <a:gd name="T4" fmla="*/ 0 w 223"/>
              <a:gd name="T5" fmla="*/ 0 h 190"/>
              <a:gd name="T6" fmla="*/ 22 w 223"/>
              <a:gd name="T7" fmla="*/ 0 h 190"/>
              <a:gd name="T8" fmla="*/ 66 w 223"/>
              <a:gd name="T9" fmla="*/ 106 h 190"/>
              <a:gd name="T10" fmla="*/ 172 w 223"/>
              <a:gd name="T11" fmla="*/ 150 h 190"/>
              <a:gd name="T12" fmla="*/ 172 w 223"/>
              <a:gd name="T13" fmla="*/ 132 h 190"/>
              <a:gd name="T14" fmla="*/ 223 w 223"/>
              <a:gd name="T15" fmla="*/ 163 h 190"/>
              <a:gd name="T16" fmla="*/ 172 w 223"/>
              <a:gd name="T17" fmla="*/ 190 h 190"/>
              <a:gd name="T18" fmla="*/ 172 w 223"/>
              <a:gd name="T19" fmla="*/ 17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190">
                <a:moveTo>
                  <a:pt x="172" y="172"/>
                </a:moveTo>
                <a:cubicBezTo>
                  <a:pt x="124" y="172"/>
                  <a:pt x="81" y="153"/>
                  <a:pt x="50" y="122"/>
                </a:cubicBezTo>
                <a:cubicBezTo>
                  <a:pt x="19" y="91"/>
                  <a:pt x="0" y="48"/>
                  <a:pt x="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41"/>
                  <a:pt x="39" y="79"/>
                  <a:pt x="66" y="106"/>
                </a:cubicBezTo>
                <a:cubicBezTo>
                  <a:pt x="93" y="133"/>
                  <a:pt x="131" y="150"/>
                  <a:pt x="172" y="150"/>
                </a:cubicBezTo>
                <a:cubicBezTo>
                  <a:pt x="172" y="132"/>
                  <a:pt x="172" y="132"/>
                  <a:pt x="172" y="132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72" y="190"/>
                  <a:pt x="172" y="190"/>
                  <a:pt x="172" y="190"/>
                </a:cubicBezTo>
                <a:lnTo>
                  <a:pt x="172" y="172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Freeform 28"/>
          <p:cNvSpPr/>
          <p:nvPr/>
        </p:nvSpPr>
        <p:spPr bwMode="auto">
          <a:xfrm>
            <a:off x="3038944" y="2300688"/>
            <a:ext cx="2625120" cy="2359721"/>
          </a:xfrm>
          <a:custGeom>
            <a:avLst/>
            <a:gdLst>
              <a:gd name="T0" fmla="*/ 285 w 336"/>
              <a:gd name="T1" fmla="*/ 285 h 303"/>
              <a:gd name="T2" fmla="*/ 84 w 336"/>
              <a:gd name="T3" fmla="*/ 202 h 303"/>
              <a:gd name="T4" fmla="*/ 0 w 336"/>
              <a:gd name="T5" fmla="*/ 0 h 303"/>
              <a:gd name="T6" fmla="*/ 23 w 336"/>
              <a:gd name="T7" fmla="*/ 0 h 303"/>
              <a:gd name="T8" fmla="*/ 100 w 336"/>
              <a:gd name="T9" fmla="*/ 186 h 303"/>
              <a:gd name="T10" fmla="*/ 285 w 336"/>
              <a:gd name="T11" fmla="*/ 262 h 303"/>
              <a:gd name="T12" fmla="*/ 285 w 336"/>
              <a:gd name="T13" fmla="*/ 245 h 303"/>
              <a:gd name="T14" fmla="*/ 336 w 336"/>
              <a:gd name="T15" fmla="*/ 275 h 303"/>
              <a:gd name="T16" fmla="*/ 285 w 336"/>
              <a:gd name="T17" fmla="*/ 303 h 303"/>
              <a:gd name="T18" fmla="*/ 285 w 336"/>
              <a:gd name="T19" fmla="*/ 285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03">
                <a:moveTo>
                  <a:pt x="285" y="285"/>
                </a:moveTo>
                <a:cubicBezTo>
                  <a:pt x="206" y="285"/>
                  <a:pt x="135" y="253"/>
                  <a:pt x="84" y="202"/>
                </a:cubicBezTo>
                <a:cubicBezTo>
                  <a:pt x="32" y="150"/>
                  <a:pt x="0" y="7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72"/>
                  <a:pt x="52" y="138"/>
                  <a:pt x="100" y="186"/>
                </a:cubicBezTo>
                <a:cubicBezTo>
                  <a:pt x="147" y="233"/>
                  <a:pt x="213" y="262"/>
                  <a:pt x="285" y="262"/>
                </a:cubicBezTo>
                <a:cubicBezTo>
                  <a:pt x="285" y="245"/>
                  <a:pt x="285" y="245"/>
                  <a:pt x="285" y="245"/>
                </a:cubicBezTo>
                <a:cubicBezTo>
                  <a:pt x="336" y="275"/>
                  <a:pt x="336" y="275"/>
                  <a:pt x="336" y="275"/>
                </a:cubicBezTo>
                <a:cubicBezTo>
                  <a:pt x="285" y="303"/>
                  <a:pt x="285" y="303"/>
                  <a:pt x="285" y="303"/>
                </a:cubicBezTo>
                <a:lnTo>
                  <a:pt x="285" y="28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Freeform 29"/>
          <p:cNvSpPr/>
          <p:nvPr/>
        </p:nvSpPr>
        <p:spPr bwMode="auto">
          <a:xfrm>
            <a:off x="2182640" y="2300686"/>
            <a:ext cx="3481424" cy="3216604"/>
          </a:xfrm>
          <a:custGeom>
            <a:avLst/>
            <a:gdLst>
              <a:gd name="T0" fmla="*/ 395 w 446"/>
              <a:gd name="T1" fmla="*/ 395 h 413"/>
              <a:gd name="T2" fmla="*/ 116 w 446"/>
              <a:gd name="T3" fmla="*/ 279 h 413"/>
              <a:gd name="T4" fmla="*/ 0 w 446"/>
              <a:gd name="T5" fmla="*/ 0 h 413"/>
              <a:gd name="T6" fmla="*/ 23 w 446"/>
              <a:gd name="T7" fmla="*/ 0 h 413"/>
              <a:gd name="T8" fmla="*/ 132 w 446"/>
              <a:gd name="T9" fmla="*/ 263 h 413"/>
              <a:gd name="T10" fmla="*/ 395 w 446"/>
              <a:gd name="T11" fmla="*/ 373 h 413"/>
              <a:gd name="T12" fmla="*/ 395 w 446"/>
              <a:gd name="T13" fmla="*/ 355 h 413"/>
              <a:gd name="T14" fmla="*/ 446 w 446"/>
              <a:gd name="T15" fmla="*/ 385 h 413"/>
              <a:gd name="T16" fmla="*/ 395 w 446"/>
              <a:gd name="T17" fmla="*/ 413 h 413"/>
              <a:gd name="T18" fmla="*/ 395 w 446"/>
              <a:gd name="T19" fmla="*/ 3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6" h="413">
                <a:moveTo>
                  <a:pt x="395" y="395"/>
                </a:moveTo>
                <a:cubicBezTo>
                  <a:pt x="286" y="395"/>
                  <a:pt x="187" y="351"/>
                  <a:pt x="116" y="279"/>
                </a:cubicBezTo>
                <a:cubicBezTo>
                  <a:pt x="44" y="208"/>
                  <a:pt x="0" y="10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3"/>
                  <a:pt x="64" y="196"/>
                  <a:pt x="132" y="263"/>
                </a:cubicBezTo>
                <a:cubicBezTo>
                  <a:pt x="199" y="331"/>
                  <a:pt x="292" y="372"/>
                  <a:pt x="395" y="373"/>
                </a:cubicBezTo>
                <a:cubicBezTo>
                  <a:pt x="395" y="355"/>
                  <a:pt x="395" y="355"/>
                  <a:pt x="395" y="355"/>
                </a:cubicBezTo>
                <a:cubicBezTo>
                  <a:pt x="446" y="385"/>
                  <a:pt x="446" y="385"/>
                  <a:pt x="446" y="385"/>
                </a:cubicBezTo>
                <a:cubicBezTo>
                  <a:pt x="395" y="413"/>
                  <a:pt x="395" y="413"/>
                  <a:pt x="395" y="413"/>
                </a:cubicBezTo>
                <a:lnTo>
                  <a:pt x="395" y="39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64333" y="2089181"/>
            <a:ext cx="258652" cy="233204"/>
            <a:chOff x="3720691" y="2824413"/>
            <a:chExt cx="1341120" cy="1209172"/>
          </a:xfrm>
        </p:grpSpPr>
        <p:sp>
          <p:nvSpPr>
            <p:cNvPr id="93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4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000462" y="2116558"/>
            <a:ext cx="258652" cy="233204"/>
            <a:chOff x="3720691" y="2824413"/>
            <a:chExt cx="1341120" cy="1209172"/>
          </a:xfrm>
        </p:grpSpPr>
        <p:sp>
          <p:nvSpPr>
            <p:cNvPr id="9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2136591" y="2116558"/>
            <a:ext cx="258652" cy="233204"/>
            <a:chOff x="3720691" y="2824413"/>
            <a:chExt cx="1341120" cy="1209172"/>
          </a:xfrm>
        </p:grpSpPr>
        <p:sp>
          <p:nvSpPr>
            <p:cNvPr id="99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0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5687031" y="3186325"/>
            <a:ext cx="55317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A</a:t>
            </a:r>
            <a:endParaRPr lang="zh-CN" altLang="en-US" sz="45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687031" y="4048356"/>
            <a:ext cx="52111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B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687031" y="4938473"/>
            <a:ext cx="511493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329925" y="3181579"/>
            <a:ext cx="4373388" cy="44386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LCD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控制实验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6240390" y="4266165"/>
            <a:ext cx="4373388" cy="44386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温湿度及光照采集实验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330560" y="5025631"/>
            <a:ext cx="4373388" cy="8134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Z-Stack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点到点通信实验，下位机与上位机通信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0"/>
                            </p:stCondLst>
                            <p:childTnLst>
                              <p:par>
                                <p:cTn id="8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84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101" grpId="0"/>
      <p:bldP spid="102" grpId="0"/>
      <p:bldP spid="103" grpId="0"/>
      <p:bldP spid="104" grpId="0"/>
      <p:bldP spid="105" grpId="0"/>
      <p:bldP spid="10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实践阶段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4" name="Line 23"/>
          <p:cNvSpPr>
            <a:spLocks noChangeShapeType="1"/>
          </p:cNvSpPr>
          <p:nvPr/>
        </p:nvSpPr>
        <p:spPr bwMode="auto">
          <a:xfrm flipH="1">
            <a:off x="1710066" y="2205783"/>
            <a:ext cx="3162117" cy="0"/>
          </a:xfrm>
          <a:prstGeom prst="line">
            <a:avLst/>
          </a:prstGeom>
          <a:noFill/>
          <a:ln w="5" cap="flat">
            <a:solidFill>
              <a:srgbClr val="414455"/>
            </a:solidFill>
            <a:prstDash val="dash"/>
            <a:miter lim="800000"/>
            <a:headEnd type="none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4440248" y="1773129"/>
            <a:ext cx="1094505" cy="986820"/>
            <a:chOff x="3720691" y="2824413"/>
            <a:chExt cx="1341120" cy="1209172"/>
          </a:xfrm>
        </p:grpSpPr>
        <p:sp>
          <p:nvSpPr>
            <p:cNvPr id="8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" name="KSO_Shape"/>
          <p:cNvSpPr/>
          <p:nvPr/>
        </p:nvSpPr>
        <p:spPr bwMode="auto">
          <a:xfrm>
            <a:off x="4733795" y="2022983"/>
            <a:ext cx="507408" cy="487112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414455"/>
              </a:solidFill>
              <a:ea typeface="宋体" panose="02010600030101010101" pitchFamily="2" charset="-122"/>
            </a:endParaRPr>
          </a:p>
        </p:txBody>
      </p:sp>
      <p:sp>
        <p:nvSpPr>
          <p:cNvPr id="89" name="Freeform 27"/>
          <p:cNvSpPr/>
          <p:nvPr/>
        </p:nvSpPr>
        <p:spPr bwMode="auto">
          <a:xfrm>
            <a:off x="3921698" y="2300686"/>
            <a:ext cx="1742365" cy="1479769"/>
          </a:xfrm>
          <a:custGeom>
            <a:avLst/>
            <a:gdLst>
              <a:gd name="T0" fmla="*/ 172 w 223"/>
              <a:gd name="T1" fmla="*/ 172 h 190"/>
              <a:gd name="T2" fmla="*/ 50 w 223"/>
              <a:gd name="T3" fmla="*/ 122 h 190"/>
              <a:gd name="T4" fmla="*/ 0 w 223"/>
              <a:gd name="T5" fmla="*/ 0 h 190"/>
              <a:gd name="T6" fmla="*/ 22 w 223"/>
              <a:gd name="T7" fmla="*/ 0 h 190"/>
              <a:gd name="T8" fmla="*/ 66 w 223"/>
              <a:gd name="T9" fmla="*/ 106 h 190"/>
              <a:gd name="T10" fmla="*/ 172 w 223"/>
              <a:gd name="T11" fmla="*/ 150 h 190"/>
              <a:gd name="T12" fmla="*/ 172 w 223"/>
              <a:gd name="T13" fmla="*/ 132 h 190"/>
              <a:gd name="T14" fmla="*/ 223 w 223"/>
              <a:gd name="T15" fmla="*/ 163 h 190"/>
              <a:gd name="T16" fmla="*/ 172 w 223"/>
              <a:gd name="T17" fmla="*/ 190 h 190"/>
              <a:gd name="T18" fmla="*/ 172 w 223"/>
              <a:gd name="T19" fmla="*/ 172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23" h="190">
                <a:moveTo>
                  <a:pt x="172" y="172"/>
                </a:moveTo>
                <a:cubicBezTo>
                  <a:pt x="124" y="172"/>
                  <a:pt x="81" y="153"/>
                  <a:pt x="50" y="122"/>
                </a:cubicBezTo>
                <a:cubicBezTo>
                  <a:pt x="19" y="91"/>
                  <a:pt x="0" y="48"/>
                  <a:pt x="0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22" y="41"/>
                  <a:pt x="39" y="79"/>
                  <a:pt x="66" y="106"/>
                </a:cubicBezTo>
                <a:cubicBezTo>
                  <a:pt x="93" y="133"/>
                  <a:pt x="131" y="150"/>
                  <a:pt x="172" y="150"/>
                </a:cubicBezTo>
                <a:cubicBezTo>
                  <a:pt x="172" y="132"/>
                  <a:pt x="172" y="132"/>
                  <a:pt x="172" y="132"/>
                </a:cubicBezTo>
                <a:cubicBezTo>
                  <a:pt x="223" y="163"/>
                  <a:pt x="223" y="163"/>
                  <a:pt x="223" y="163"/>
                </a:cubicBezTo>
                <a:cubicBezTo>
                  <a:pt x="172" y="190"/>
                  <a:pt x="172" y="190"/>
                  <a:pt x="172" y="190"/>
                </a:cubicBezTo>
                <a:lnTo>
                  <a:pt x="172" y="172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0" name="Freeform 28"/>
          <p:cNvSpPr/>
          <p:nvPr/>
        </p:nvSpPr>
        <p:spPr bwMode="auto">
          <a:xfrm>
            <a:off x="3038944" y="2300688"/>
            <a:ext cx="2625120" cy="2359721"/>
          </a:xfrm>
          <a:custGeom>
            <a:avLst/>
            <a:gdLst>
              <a:gd name="T0" fmla="*/ 285 w 336"/>
              <a:gd name="T1" fmla="*/ 285 h 303"/>
              <a:gd name="T2" fmla="*/ 84 w 336"/>
              <a:gd name="T3" fmla="*/ 202 h 303"/>
              <a:gd name="T4" fmla="*/ 0 w 336"/>
              <a:gd name="T5" fmla="*/ 0 h 303"/>
              <a:gd name="T6" fmla="*/ 23 w 336"/>
              <a:gd name="T7" fmla="*/ 0 h 303"/>
              <a:gd name="T8" fmla="*/ 100 w 336"/>
              <a:gd name="T9" fmla="*/ 186 h 303"/>
              <a:gd name="T10" fmla="*/ 285 w 336"/>
              <a:gd name="T11" fmla="*/ 262 h 303"/>
              <a:gd name="T12" fmla="*/ 285 w 336"/>
              <a:gd name="T13" fmla="*/ 245 h 303"/>
              <a:gd name="T14" fmla="*/ 336 w 336"/>
              <a:gd name="T15" fmla="*/ 275 h 303"/>
              <a:gd name="T16" fmla="*/ 285 w 336"/>
              <a:gd name="T17" fmla="*/ 303 h 303"/>
              <a:gd name="T18" fmla="*/ 285 w 336"/>
              <a:gd name="T19" fmla="*/ 285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03">
                <a:moveTo>
                  <a:pt x="285" y="285"/>
                </a:moveTo>
                <a:cubicBezTo>
                  <a:pt x="206" y="285"/>
                  <a:pt x="135" y="253"/>
                  <a:pt x="84" y="202"/>
                </a:cubicBezTo>
                <a:cubicBezTo>
                  <a:pt x="32" y="150"/>
                  <a:pt x="0" y="7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72"/>
                  <a:pt x="52" y="138"/>
                  <a:pt x="100" y="186"/>
                </a:cubicBezTo>
                <a:cubicBezTo>
                  <a:pt x="147" y="233"/>
                  <a:pt x="213" y="262"/>
                  <a:pt x="285" y="262"/>
                </a:cubicBezTo>
                <a:cubicBezTo>
                  <a:pt x="285" y="245"/>
                  <a:pt x="285" y="245"/>
                  <a:pt x="285" y="245"/>
                </a:cubicBezTo>
                <a:cubicBezTo>
                  <a:pt x="336" y="275"/>
                  <a:pt x="336" y="275"/>
                  <a:pt x="336" y="275"/>
                </a:cubicBezTo>
                <a:cubicBezTo>
                  <a:pt x="285" y="303"/>
                  <a:pt x="285" y="303"/>
                  <a:pt x="285" y="303"/>
                </a:cubicBezTo>
                <a:lnTo>
                  <a:pt x="285" y="28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1" name="Freeform 29"/>
          <p:cNvSpPr/>
          <p:nvPr/>
        </p:nvSpPr>
        <p:spPr bwMode="auto">
          <a:xfrm>
            <a:off x="2182640" y="2300686"/>
            <a:ext cx="3481424" cy="3216604"/>
          </a:xfrm>
          <a:custGeom>
            <a:avLst/>
            <a:gdLst>
              <a:gd name="T0" fmla="*/ 395 w 446"/>
              <a:gd name="T1" fmla="*/ 395 h 413"/>
              <a:gd name="T2" fmla="*/ 116 w 446"/>
              <a:gd name="T3" fmla="*/ 279 h 413"/>
              <a:gd name="T4" fmla="*/ 0 w 446"/>
              <a:gd name="T5" fmla="*/ 0 h 413"/>
              <a:gd name="T6" fmla="*/ 23 w 446"/>
              <a:gd name="T7" fmla="*/ 0 h 413"/>
              <a:gd name="T8" fmla="*/ 132 w 446"/>
              <a:gd name="T9" fmla="*/ 263 h 413"/>
              <a:gd name="T10" fmla="*/ 395 w 446"/>
              <a:gd name="T11" fmla="*/ 373 h 413"/>
              <a:gd name="T12" fmla="*/ 395 w 446"/>
              <a:gd name="T13" fmla="*/ 355 h 413"/>
              <a:gd name="T14" fmla="*/ 446 w 446"/>
              <a:gd name="T15" fmla="*/ 385 h 413"/>
              <a:gd name="T16" fmla="*/ 395 w 446"/>
              <a:gd name="T17" fmla="*/ 413 h 413"/>
              <a:gd name="T18" fmla="*/ 395 w 446"/>
              <a:gd name="T19" fmla="*/ 395 h 4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6" h="413">
                <a:moveTo>
                  <a:pt x="395" y="395"/>
                </a:moveTo>
                <a:cubicBezTo>
                  <a:pt x="286" y="395"/>
                  <a:pt x="187" y="351"/>
                  <a:pt x="116" y="279"/>
                </a:cubicBezTo>
                <a:cubicBezTo>
                  <a:pt x="44" y="208"/>
                  <a:pt x="0" y="109"/>
                  <a:pt x="0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3" y="103"/>
                  <a:pt x="64" y="196"/>
                  <a:pt x="132" y="263"/>
                </a:cubicBezTo>
                <a:cubicBezTo>
                  <a:pt x="199" y="331"/>
                  <a:pt x="292" y="372"/>
                  <a:pt x="395" y="373"/>
                </a:cubicBezTo>
                <a:cubicBezTo>
                  <a:pt x="395" y="355"/>
                  <a:pt x="395" y="355"/>
                  <a:pt x="395" y="355"/>
                </a:cubicBezTo>
                <a:cubicBezTo>
                  <a:pt x="446" y="385"/>
                  <a:pt x="446" y="385"/>
                  <a:pt x="446" y="385"/>
                </a:cubicBezTo>
                <a:cubicBezTo>
                  <a:pt x="395" y="413"/>
                  <a:pt x="395" y="413"/>
                  <a:pt x="395" y="413"/>
                </a:cubicBezTo>
                <a:lnTo>
                  <a:pt x="395" y="395"/>
                </a:lnTo>
                <a:close/>
              </a:path>
            </a:pathLst>
          </a:custGeom>
          <a:solidFill>
            <a:srgbClr val="414455">
              <a:alpha val="50196"/>
            </a:srgbClr>
          </a:solidFill>
          <a:ln>
            <a:noFill/>
          </a:ln>
        </p:spPr>
        <p:txBody>
          <a:bodyPr vert="horz" wrap="square" lIns="75473" tIns="37736" rIns="75473" bIns="37736" numCol="1" anchor="t" anchorCtr="0" compatLnSpc="1"/>
          <a:lstStyle/>
          <a:p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3864333" y="2089181"/>
            <a:ext cx="258652" cy="233204"/>
            <a:chOff x="3720691" y="2824413"/>
            <a:chExt cx="1341120" cy="1209172"/>
          </a:xfrm>
        </p:grpSpPr>
        <p:sp>
          <p:nvSpPr>
            <p:cNvPr id="93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4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3000462" y="2116558"/>
            <a:ext cx="258652" cy="233204"/>
            <a:chOff x="3720691" y="2824413"/>
            <a:chExt cx="1341120" cy="1209172"/>
          </a:xfrm>
        </p:grpSpPr>
        <p:sp>
          <p:nvSpPr>
            <p:cNvPr id="9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9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2136591" y="2116558"/>
            <a:ext cx="258652" cy="233204"/>
            <a:chOff x="3720691" y="2824413"/>
            <a:chExt cx="1341120" cy="1209172"/>
          </a:xfrm>
        </p:grpSpPr>
        <p:sp>
          <p:nvSpPr>
            <p:cNvPr id="99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00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01" name="TextBox 100"/>
          <p:cNvSpPr txBox="1"/>
          <p:nvPr/>
        </p:nvSpPr>
        <p:spPr>
          <a:xfrm>
            <a:off x="5687031" y="3186325"/>
            <a:ext cx="55317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A</a:t>
            </a:r>
            <a:endParaRPr lang="zh-CN" altLang="en-US" sz="45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2" name="TextBox 101"/>
          <p:cNvSpPr txBox="1"/>
          <p:nvPr/>
        </p:nvSpPr>
        <p:spPr>
          <a:xfrm>
            <a:off x="5687031" y="4048356"/>
            <a:ext cx="521111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B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3" name="TextBox 102"/>
          <p:cNvSpPr txBox="1"/>
          <p:nvPr/>
        </p:nvSpPr>
        <p:spPr>
          <a:xfrm>
            <a:off x="5687031" y="4938473"/>
            <a:ext cx="511493" cy="768706"/>
          </a:xfrm>
          <a:prstGeom prst="rect">
            <a:avLst/>
          </a:prstGeom>
          <a:noFill/>
        </p:spPr>
        <p:txBody>
          <a:bodyPr wrap="none" lIns="75473" tIns="37736" rIns="75473" bIns="37736" rtlCol="0" anchor="ctr">
            <a:spAutoFit/>
          </a:bodyPr>
          <a:lstStyle/>
          <a:p>
            <a:r>
              <a:rPr lang="en-US" altLang="zh-CN" sz="450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</a:t>
            </a:r>
            <a:endParaRPr lang="zh-CN" altLang="en-US" sz="450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198870" y="3336290"/>
            <a:ext cx="4440555" cy="44386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使用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QT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制作上位机界面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329925" y="5025631"/>
            <a:ext cx="4373388" cy="8134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终端节点采集温度湿度并定期传送给协调器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6396990" y="4200525"/>
            <a:ext cx="344995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/>
              <a:t>协调器接受消息通过</a:t>
            </a:r>
            <a:r>
              <a:rPr lang="en-US" altLang="zh-CN" sz="2000"/>
              <a:t>UALT</a:t>
            </a:r>
            <a:r>
              <a:rPr lang="zh-CN" altLang="en-US" sz="2000"/>
              <a:t>与上位机通信，数据格式设置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1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0"/>
                            </p:stCondLst>
                            <p:childTnLst>
                              <p:par>
                                <p:cTn id="8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84" grpId="0" bldLvl="0" animBg="1"/>
      <p:bldP spid="88" grpId="0" bldLvl="0" animBg="1"/>
      <p:bldP spid="89" grpId="0" bldLvl="0" animBg="1"/>
      <p:bldP spid="90" grpId="0" bldLvl="0" animBg="1"/>
      <p:bldP spid="91" grpId="0" bldLvl="0" animBg="1"/>
      <p:bldP spid="101" grpId="0"/>
      <p:bldP spid="102" grpId="0"/>
      <p:bldP spid="103" grpId="0"/>
      <p:bldP spid="104" grpId="0"/>
      <p:bldP spid="10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产品展示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 descr="XZ6~ZBSG_$S7}XXU0Z%UNU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60" y="1808457"/>
            <a:ext cx="4573747" cy="34303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0344" y="735266"/>
            <a:ext cx="3153753" cy="236531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7629" y="3775412"/>
            <a:ext cx="3422549" cy="2566912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产品展示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258" y="957335"/>
            <a:ext cx="4108354" cy="3081265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33" y="923821"/>
            <a:ext cx="4244787" cy="3183591"/>
          </a:xfrm>
          <a:prstGeom prst="rect">
            <a:avLst/>
          </a:prstGeom>
        </p:spPr>
      </p:pic>
      <p:pic>
        <p:nvPicPr>
          <p:cNvPr id="16" name="图片 15" descr="7{DR5B7C[QNRX[)(]Z%Q5`X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1371" y="4107412"/>
            <a:ext cx="3568642" cy="2676482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27777" y="4055010"/>
            <a:ext cx="5791881" cy="2533471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产品展示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018" y="1672623"/>
            <a:ext cx="5699029" cy="39909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6256" y="1852308"/>
            <a:ext cx="5704650" cy="4153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5435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" y="2637885"/>
            <a:ext cx="3719465" cy="16203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2837" y="2651823"/>
            <a:ext cx="1845907" cy="1664295"/>
            <a:chOff x="3720691" y="2824413"/>
            <a:chExt cx="1341120" cy="1209172"/>
          </a:xfrm>
        </p:grpSpPr>
        <p:sp>
          <p:nvSpPr>
            <p:cNvPr id="16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62" name="Freeform 5"/>
          <p:cNvSpPr/>
          <p:nvPr/>
        </p:nvSpPr>
        <p:spPr bwMode="auto">
          <a:xfrm rot="1855731">
            <a:off x="2879239" y="2765788"/>
            <a:ext cx="1593103" cy="143636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4467735" y="2772359"/>
            <a:ext cx="278312" cy="184463"/>
            <a:chOff x="9482595" y="2565731"/>
            <a:chExt cx="278384" cy="184511"/>
          </a:xfrm>
        </p:grpSpPr>
        <p:sp>
          <p:nvSpPr>
            <p:cNvPr id="170" name="椭圆 169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5448097" y="2601133"/>
            <a:ext cx="6551023" cy="1620351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880032" y="2789231"/>
            <a:ext cx="3599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4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671914" y="2601133"/>
            <a:ext cx="5543172" cy="1620351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9"/>
          <p:cNvSpPr txBox="1"/>
          <p:nvPr/>
        </p:nvSpPr>
        <p:spPr>
          <a:xfrm>
            <a:off x="7056107" y="2990201"/>
            <a:ext cx="3552620" cy="725884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42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sp>
        <p:nvSpPr>
          <p:cNvPr id="55" name="Freeform 9"/>
          <p:cNvSpPr>
            <a:spLocks noEditPoints="1"/>
          </p:cNvSpPr>
          <p:nvPr/>
        </p:nvSpPr>
        <p:spPr bwMode="auto">
          <a:xfrm rot="19469485">
            <a:off x="3236200" y="2996013"/>
            <a:ext cx="879179" cy="936819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162" grpId="0" bldLvl="0" animBg="1"/>
      <p:bldP spid="16" grpId="0" bldLvl="0" animBg="1"/>
      <p:bldP spid="18" grpId="0"/>
      <p:bldP spid="76" grpId="0" bldLvl="0" animBg="1"/>
      <p:bldP spid="19" grpId="0"/>
      <p:bldP spid="55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系统架构之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ZigBee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协议栈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3285" y="106680"/>
            <a:ext cx="7247255" cy="662432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系统架构之应用层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ECB019B1-382A-4266-B25C-5B523AA43C14-1" descr="qt_te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80" y="1261745"/>
            <a:ext cx="10323830" cy="509206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Freeform 5"/>
          <p:cNvSpPr/>
          <p:nvPr/>
        </p:nvSpPr>
        <p:spPr bwMode="auto">
          <a:xfrm rot="3564117">
            <a:off x="4940775" y="-1093582"/>
            <a:ext cx="2268751" cy="2045537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gradFill>
            <a:gsLst>
              <a:gs pos="0">
                <a:srgbClr val="D3D3D3"/>
              </a:gs>
              <a:gs pos="100000">
                <a:srgbClr val="F9F9F9"/>
              </a:gs>
            </a:gsLst>
            <a:lin ang="21594000" scaled="0"/>
          </a:gradFill>
          <a:ln w="12700" cap="flat">
            <a:noFill/>
            <a:prstDash val="solid"/>
            <a:miter lim="800000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sp>
        <p:nvSpPr>
          <p:cNvPr id="28" name="TextBox 7"/>
          <p:cNvSpPr>
            <a:spLocks noChangeArrowheads="1"/>
          </p:cNvSpPr>
          <p:nvPr/>
        </p:nvSpPr>
        <p:spPr bwMode="auto">
          <a:xfrm>
            <a:off x="5495038" y="80372"/>
            <a:ext cx="1176876" cy="6155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0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目 录</a:t>
            </a:r>
          </a:p>
        </p:txBody>
      </p:sp>
      <p:sp>
        <p:nvSpPr>
          <p:cNvPr id="79" name="Freeform 5"/>
          <p:cNvSpPr/>
          <p:nvPr/>
        </p:nvSpPr>
        <p:spPr bwMode="auto">
          <a:xfrm rot="3564117">
            <a:off x="5043541" y="-1000926"/>
            <a:ext cx="2063217" cy="186022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12700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sp>
        <p:nvSpPr>
          <p:cNvPr id="80" name="TextBox 79"/>
          <p:cNvSpPr txBox="1"/>
          <p:nvPr/>
        </p:nvSpPr>
        <p:spPr>
          <a:xfrm>
            <a:off x="5520086" y="992997"/>
            <a:ext cx="9380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CONTENTS</a:t>
            </a:r>
            <a:endParaRPr lang="zh-CN" altLang="en-US" sz="1200" b="1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81" name="组合 80"/>
          <p:cNvGrpSpPr/>
          <p:nvPr/>
        </p:nvGrpSpPr>
        <p:grpSpPr>
          <a:xfrm>
            <a:off x="1788463" y="2690881"/>
            <a:ext cx="1194979" cy="1077409"/>
            <a:chOff x="3720691" y="2824413"/>
            <a:chExt cx="1341120" cy="1209172"/>
          </a:xfrm>
        </p:grpSpPr>
        <p:sp>
          <p:nvSpPr>
            <p:cNvPr id="8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4" name="Freeform 5"/>
          <p:cNvSpPr/>
          <p:nvPr/>
        </p:nvSpPr>
        <p:spPr bwMode="auto">
          <a:xfrm rot="1855731">
            <a:off x="1870292" y="2764656"/>
            <a:ext cx="1031323" cy="929856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85" name="组合 84"/>
          <p:cNvGrpSpPr/>
          <p:nvPr/>
        </p:nvGrpSpPr>
        <p:grpSpPr>
          <a:xfrm>
            <a:off x="3682159" y="2732894"/>
            <a:ext cx="1148295" cy="1035319"/>
            <a:chOff x="3720691" y="2824413"/>
            <a:chExt cx="1341120" cy="1209172"/>
          </a:xfrm>
        </p:grpSpPr>
        <p:sp>
          <p:nvSpPr>
            <p:cNvPr id="8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8" name="Freeform 5"/>
          <p:cNvSpPr/>
          <p:nvPr/>
        </p:nvSpPr>
        <p:spPr bwMode="auto">
          <a:xfrm rot="1855731">
            <a:off x="3760791" y="2803789"/>
            <a:ext cx="991032" cy="89352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89" name="组合 88"/>
          <p:cNvGrpSpPr/>
          <p:nvPr/>
        </p:nvGrpSpPr>
        <p:grpSpPr>
          <a:xfrm>
            <a:off x="5528631" y="2732894"/>
            <a:ext cx="1148295" cy="1035319"/>
            <a:chOff x="3720691" y="2824413"/>
            <a:chExt cx="1341120" cy="1209172"/>
          </a:xfrm>
        </p:grpSpPr>
        <p:sp>
          <p:nvSpPr>
            <p:cNvPr id="9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2" name="Freeform 5"/>
          <p:cNvSpPr/>
          <p:nvPr/>
        </p:nvSpPr>
        <p:spPr bwMode="auto">
          <a:xfrm rot="1855731">
            <a:off x="5607263" y="2803789"/>
            <a:ext cx="991032" cy="89352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93" name="组合 92"/>
          <p:cNvGrpSpPr/>
          <p:nvPr/>
        </p:nvGrpSpPr>
        <p:grpSpPr>
          <a:xfrm>
            <a:off x="7328363" y="2732894"/>
            <a:ext cx="1148295" cy="1035319"/>
            <a:chOff x="3720691" y="2824413"/>
            <a:chExt cx="1341120" cy="1209172"/>
          </a:xfrm>
        </p:grpSpPr>
        <p:sp>
          <p:nvSpPr>
            <p:cNvPr id="94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96" name="Freeform 5"/>
          <p:cNvSpPr/>
          <p:nvPr/>
        </p:nvSpPr>
        <p:spPr bwMode="auto">
          <a:xfrm rot="1855731">
            <a:off x="7406995" y="2803789"/>
            <a:ext cx="991032" cy="89352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97" name="组合 96"/>
          <p:cNvGrpSpPr/>
          <p:nvPr/>
        </p:nvGrpSpPr>
        <p:grpSpPr>
          <a:xfrm>
            <a:off x="9128094" y="2789883"/>
            <a:ext cx="1148295" cy="1035319"/>
            <a:chOff x="3720691" y="2824413"/>
            <a:chExt cx="1341120" cy="1209172"/>
          </a:xfrm>
        </p:grpSpPr>
        <p:sp>
          <p:nvSpPr>
            <p:cNvPr id="9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00" name="Freeform 5"/>
          <p:cNvSpPr/>
          <p:nvPr/>
        </p:nvSpPr>
        <p:spPr bwMode="auto">
          <a:xfrm rot="1855731">
            <a:off x="9206725" y="2860778"/>
            <a:ext cx="991032" cy="893529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16" name="组合 115"/>
          <p:cNvGrpSpPr/>
          <p:nvPr/>
        </p:nvGrpSpPr>
        <p:grpSpPr>
          <a:xfrm>
            <a:off x="10137043" y="2709709"/>
            <a:ext cx="278312" cy="184463"/>
            <a:chOff x="9482595" y="2565731"/>
            <a:chExt cx="278384" cy="184511"/>
          </a:xfrm>
        </p:grpSpPr>
        <p:sp>
          <p:nvSpPr>
            <p:cNvPr id="117" name="椭圆 116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椭圆 117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Freeform 126"/>
          <p:cNvSpPr>
            <a:spLocks noChangeAspect="1" noEditPoints="1"/>
          </p:cNvSpPr>
          <p:nvPr/>
        </p:nvSpPr>
        <p:spPr bwMode="auto">
          <a:xfrm>
            <a:off x="2186580" y="3009188"/>
            <a:ext cx="391901" cy="490387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0" name="Freeform 261"/>
          <p:cNvSpPr/>
          <p:nvPr/>
        </p:nvSpPr>
        <p:spPr bwMode="auto">
          <a:xfrm>
            <a:off x="3986229" y="3026744"/>
            <a:ext cx="519137" cy="519137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41" name="组合 40"/>
          <p:cNvGrpSpPr>
            <a:grpSpLocks noChangeAspect="1"/>
          </p:cNvGrpSpPr>
          <p:nvPr/>
        </p:nvGrpSpPr>
        <p:grpSpPr>
          <a:xfrm>
            <a:off x="5831989" y="2991407"/>
            <a:ext cx="604201" cy="518292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42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5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46" name="Freeform 9"/>
          <p:cNvSpPr>
            <a:spLocks noEditPoints="1"/>
          </p:cNvSpPr>
          <p:nvPr/>
        </p:nvSpPr>
        <p:spPr bwMode="auto">
          <a:xfrm rot="19469485">
            <a:off x="7652303" y="3005273"/>
            <a:ext cx="500412" cy="533219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7" name="Freeform 206"/>
          <p:cNvSpPr>
            <a:spLocks noChangeAspect="1" noEditPoints="1"/>
          </p:cNvSpPr>
          <p:nvPr/>
        </p:nvSpPr>
        <p:spPr bwMode="auto">
          <a:xfrm>
            <a:off x="9540436" y="3047771"/>
            <a:ext cx="428616" cy="518107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1727732" y="3989312"/>
            <a:ext cx="1210588" cy="809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01</a:t>
            </a:r>
          </a:p>
          <a:p>
            <a:pPr algn="ctr">
              <a:spcBef>
                <a:spcPts val="665"/>
              </a:spcBef>
              <a:defRPr/>
            </a:pPr>
            <a:r>
              <a:rPr lang="zh-CN" altLang="en-US" sz="20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项目背景</a:t>
            </a:r>
          </a:p>
        </p:txBody>
      </p:sp>
      <p:sp>
        <p:nvSpPr>
          <p:cNvPr id="48" name="矩形 47"/>
          <p:cNvSpPr/>
          <p:nvPr/>
        </p:nvSpPr>
        <p:spPr>
          <a:xfrm>
            <a:off x="3661752" y="3989312"/>
            <a:ext cx="1210588" cy="809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02</a:t>
            </a:r>
          </a:p>
          <a:p>
            <a:pPr algn="ctr">
              <a:spcBef>
                <a:spcPts val="665"/>
              </a:spcBef>
              <a:defRPr/>
            </a:pPr>
            <a:r>
              <a:rPr lang="zh-CN" altLang="en-US" sz="20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团队简介</a:t>
            </a:r>
          </a:p>
        </p:txBody>
      </p:sp>
      <p:sp>
        <p:nvSpPr>
          <p:cNvPr id="49" name="矩形 48"/>
          <p:cNvSpPr/>
          <p:nvPr/>
        </p:nvSpPr>
        <p:spPr>
          <a:xfrm>
            <a:off x="5510020" y="3989312"/>
            <a:ext cx="1210588" cy="809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03</a:t>
            </a:r>
          </a:p>
          <a:p>
            <a:pPr algn="ctr">
              <a:spcBef>
                <a:spcPts val="665"/>
              </a:spcBef>
              <a:defRPr/>
            </a:pPr>
            <a:r>
              <a:rPr lang="zh-CN" altLang="en-US" sz="20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项目经过</a:t>
            </a:r>
          </a:p>
        </p:txBody>
      </p:sp>
      <p:sp>
        <p:nvSpPr>
          <p:cNvPr id="50" name="矩形 49"/>
          <p:cNvSpPr/>
          <p:nvPr/>
        </p:nvSpPr>
        <p:spPr>
          <a:xfrm>
            <a:off x="7319660" y="3989312"/>
            <a:ext cx="1210588" cy="809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04</a:t>
            </a:r>
          </a:p>
          <a:p>
            <a:pPr algn="ctr">
              <a:spcBef>
                <a:spcPts val="665"/>
              </a:spcBef>
              <a:defRPr/>
            </a:pPr>
            <a:r>
              <a:rPr lang="zh-CN" altLang="en-US" sz="20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技术亮点</a:t>
            </a:r>
            <a:endParaRPr lang="en-US" altLang="zh-CN" sz="2000" b="1" kern="1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9156046" y="3989312"/>
            <a:ext cx="1210588" cy="809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30000"/>
              </a:lnSpc>
              <a:defRPr/>
            </a:pPr>
            <a:r>
              <a:rPr lang="en-US" altLang="zh-CN" sz="1600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PART 05</a:t>
            </a:r>
          </a:p>
          <a:p>
            <a:pPr algn="ctr">
              <a:spcBef>
                <a:spcPts val="665"/>
              </a:spcBef>
              <a:defRPr/>
            </a:pPr>
            <a:r>
              <a:rPr lang="zh-CN" altLang="en-US" sz="2000" b="1" kern="10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项目总结</a:t>
            </a:r>
            <a:endParaRPr lang="en-US" altLang="zh-CN" sz="2000" b="1" kern="10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45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0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2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200"/>
                            </p:stCondLst>
                            <p:childTnLst>
                              <p:par>
                                <p:cTn id="10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ldLvl="0" animBg="1"/>
      <p:bldP spid="28" grpId="0"/>
      <p:bldP spid="79" grpId="0" bldLvl="0" animBg="1"/>
      <p:bldP spid="80" grpId="0"/>
      <p:bldP spid="84" grpId="0" bldLvl="0" animBg="1"/>
      <p:bldP spid="88" grpId="0" bldLvl="0" animBg="1"/>
      <p:bldP spid="92" grpId="0" bldLvl="0" animBg="1"/>
      <p:bldP spid="96" grpId="0" bldLvl="0" animBg="1"/>
      <p:bldP spid="100" grpId="0" bldLvl="0" animBg="1"/>
      <p:bldP spid="39" grpId="0" bldLvl="0" animBg="1"/>
      <p:bldP spid="40" grpId="0" bldLvl="0" animBg="1"/>
      <p:bldP spid="46" grpId="0" bldLvl="0" animBg="1"/>
      <p:bldP spid="47" grpId="0" bldLvl="0" animBg="1"/>
      <p:bldP spid="44" grpId="0"/>
      <p:bldP spid="48" grpId="0"/>
      <p:bldP spid="49" grpId="0"/>
      <p:bldP spid="50" grpId="0"/>
      <p:bldP spid="5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MQTT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协议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片 10" descr="IMG_25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885" y="2566035"/>
            <a:ext cx="10347960" cy="26879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拓扑结构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ECB019B1-382A-4266-B25C-5B523AA43C14-2" descr="qt_tem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0" y="546735"/>
            <a:ext cx="10058400" cy="638429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数据存储与可视化显示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937635" y="1606550"/>
            <a:ext cx="8129905" cy="271018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6235" y="3502660"/>
            <a:ext cx="5724525" cy="28575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技术亮点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36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83" name="Freeform 206"/>
          <p:cNvSpPr>
            <a:spLocks noChangeAspect="1" noEditPoints="1"/>
          </p:cNvSpPr>
          <p:nvPr/>
        </p:nvSpPr>
        <p:spPr bwMode="auto">
          <a:xfrm>
            <a:off x="779848" y="334063"/>
            <a:ext cx="276904" cy="334719"/>
          </a:xfrm>
          <a:custGeom>
            <a:avLst/>
            <a:gdLst>
              <a:gd name="T0" fmla="*/ 0 w 77"/>
              <a:gd name="T1" fmla="*/ 85 h 93"/>
              <a:gd name="T2" fmla="*/ 30 w 77"/>
              <a:gd name="T3" fmla="*/ 20 h 93"/>
              <a:gd name="T4" fmla="*/ 38 w 77"/>
              <a:gd name="T5" fmla="*/ 26 h 93"/>
              <a:gd name="T6" fmla="*/ 39 w 77"/>
              <a:gd name="T7" fmla="*/ 27 h 93"/>
              <a:gd name="T8" fmla="*/ 39 w 77"/>
              <a:gd name="T9" fmla="*/ 27 h 93"/>
              <a:gd name="T10" fmla="*/ 40 w 77"/>
              <a:gd name="T11" fmla="*/ 27 h 93"/>
              <a:gd name="T12" fmla="*/ 40 w 77"/>
              <a:gd name="T13" fmla="*/ 28 h 93"/>
              <a:gd name="T14" fmla="*/ 40 w 77"/>
              <a:gd name="T15" fmla="*/ 28 h 93"/>
              <a:gd name="T16" fmla="*/ 41 w 77"/>
              <a:gd name="T17" fmla="*/ 28 h 93"/>
              <a:gd name="T18" fmla="*/ 41 w 77"/>
              <a:gd name="T19" fmla="*/ 29 h 93"/>
              <a:gd name="T20" fmla="*/ 42 w 77"/>
              <a:gd name="T21" fmla="*/ 29 h 93"/>
              <a:gd name="T22" fmla="*/ 42 w 77"/>
              <a:gd name="T23" fmla="*/ 29 h 93"/>
              <a:gd name="T24" fmla="*/ 43 w 77"/>
              <a:gd name="T25" fmla="*/ 29 h 93"/>
              <a:gd name="T26" fmla="*/ 43 w 77"/>
              <a:gd name="T27" fmla="*/ 30 h 93"/>
              <a:gd name="T28" fmla="*/ 43 w 77"/>
              <a:gd name="T29" fmla="*/ 30 h 93"/>
              <a:gd name="T30" fmla="*/ 48 w 77"/>
              <a:gd name="T31" fmla="*/ 33 h 93"/>
              <a:gd name="T32" fmla="*/ 48 w 77"/>
              <a:gd name="T33" fmla="*/ 33 h 93"/>
              <a:gd name="T34" fmla="*/ 49 w 77"/>
              <a:gd name="T35" fmla="*/ 34 h 93"/>
              <a:gd name="T36" fmla="*/ 49 w 77"/>
              <a:gd name="T37" fmla="*/ 34 h 93"/>
              <a:gd name="T38" fmla="*/ 50 w 77"/>
              <a:gd name="T39" fmla="*/ 34 h 93"/>
              <a:gd name="T40" fmla="*/ 50 w 77"/>
              <a:gd name="T41" fmla="*/ 35 h 93"/>
              <a:gd name="T42" fmla="*/ 50 w 77"/>
              <a:gd name="T43" fmla="*/ 35 h 93"/>
              <a:gd name="T44" fmla="*/ 51 w 77"/>
              <a:gd name="T45" fmla="*/ 35 h 93"/>
              <a:gd name="T46" fmla="*/ 51 w 77"/>
              <a:gd name="T47" fmla="*/ 36 h 93"/>
              <a:gd name="T48" fmla="*/ 52 w 77"/>
              <a:gd name="T49" fmla="*/ 36 h 93"/>
              <a:gd name="T50" fmla="*/ 52 w 77"/>
              <a:gd name="T51" fmla="*/ 36 h 93"/>
              <a:gd name="T52" fmla="*/ 53 w 77"/>
              <a:gd name="T53" fmla="*/ 37 h 93"/>
              <a:gd name="T54" fmla="*/ 53 w 77"/>
              <a:gd name="T55" fmla="*/ 37 h 93"/>
              <a:gd name="T56" fmla="*/ 48 w 77"/>
              <a:gd name="T57" fmla="*/ 79 h 93"/>
              <a:gd name="T58" fmla="*/ 7 w 77"/>
              <a:gd name="T59" fmla="*/ 91 h 93"/>
              <a:gd name="T60" fmla="*/ 35 w 77"/>
              <a:gd name="T61" fmla="*/ 64 h 93"/>
              <a:gd name="T62" fmla="*/ 19 w 77"/>
              <a:gd name="T63" fmla="*/ 53 h 93"/>
              <a:gd name="T64" fmla="*/ 3 w 77"/>
              <a:gd name="T65" fmla="*/ 88 h 93"/>
              <a:gd name="T66" fmla="*/ 73 w 77"/>
              <a:gd name="T67" fmla="*/ 93 h 93"/>
              <a:gd name="T68" fmla="*/ 54 w 77"/>
              <a:gd name="T69" fmla="*/ 83 h 93"/>
              <a:gd name="T70" fmla="*/ 69 w 77"/>
              <a:gd name="T71" fmla="*/ 42 h 93"/>
              <a:gd name="T72" fmla="*/ 34 w 77"/>
              <a:gd name="T73" fmla="*/ 0 h 93"/>
              <a:gd name="T74" fmla="*/ 69 w 77"/>
              <a:gd name="T75" fmla="*/ 42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77" h="93">
                <a:moveTo>
                  <a:pt x="3" y="88"/>
                </a:moveTo>
                <a:cubicBezTo>
                  <a:pt x="2" y="87"/>
                  <a:pt x="1" y="86"/>
                  <a:pt x="0" y="85"/>
                </a:cubicBezTo>
                <a:cubicBezTo>
                  <a:pt x="0" y="72"/>
                  <a:pt x="0" y="58"/>
                  <a:pt x="0" y="45"/>
                </a:cubicBezTo>
                <a:cubicBezTo>
                  <a:pt x="12" y="40"/>
                  <a:pt x="21" y="32"/>
                  <a:pt x="30" y="20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6"/>
                  <a:pt x="38" y="26"/>
                  <a:pt x="38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7"/>
                  <a:pt x="39" y="27"/>
                  <a:pt x="39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7"/>
                  <a:pt x="40" y="27"/>
                  <a:pt x="40" y="27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0" y="28"/>
                  <a:pt x="40" y="28"/>
                  <a:pt x="40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8"/>
                  <a:pt x="41" y="28"/>
                  <a:pt x="41" y="28"/>
                </a:cubicBezTo>
                <a:cubicBezTo>
                  <a:pt x="41" y="29"/>
                  <a:pt x="41" y="29"/>
                  <a:pt x="41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9"/>
                  <a:pt x="43" y="29"/>
                  <a:pt x="43" y="29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3" y="30"/>
                  <a:pt x="43" y="30"/>
                  <a:pt x="43" y="30"/>
                </a:cubicBezTo>
                <a:cubicBezTo>
                  <a:pt x="44" y="30"/>
                  <a:pt x="44" y="30"/>
                  <a:pt x="44" y="30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4"/>
                  <a:pt x="48" y="34"/>
                  <a:pt x="48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49" y="34"/>
                  <a:pt x="49" y="34"/>
                  <a:pt x="49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1" y="36"/>
                  <a:pt x="51" y="36"/>
                  <a:pt x="51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62" y="43"/>
                  <a:pt x="62" y="43"/>
                  <a:pt x="62" y="43"/>
                </a:cubicBezTo>
                <a:cubicBezTo>
                  <a:pt x="53" y="55"/>
                  <a:pt x="49" y="67"/>
                  <a:pt x="48" y="79"/>
                </a:cubicBezTo>
                <a:cubicBezTo>
                  <a:pt x="36" y="84"/>
                  <a:pt x="23" y="88"/>
                  <a:pt x="11" y="93"/>
                </a:cubicBezTo>
                <a:cubicBezTo>
                  <a:pt x="9" y="92"/>
                  <a:pt x="8" y="91"/>
                  <a:pt x="7" y="91"/>
                </a:cubicBezTo>
                <a:cubicBezTo>
                  <a:pt x="23" y="68"/>
                  <a:pt x="23" y="68"/>
                  <a:pt x="23" y="68"/>
                </a:cubicBezTo>
                <a:cubicBezTo>
                  <a:pt x="27" y="69"/>
                  <a:pt x="32" y="68"/>
                  <a:pt x="35" y="64"/>
                </a:cubicBezTo>
                <a:cubicBezTo>
                  <a:pt x="38" y="60"/>
                  <a:pt x="37" y="54"/>
                  <a:pt x="32" y="51"/>
                </a:cubicBezTo>
                <a:cubicBezTo>
                  <a:pt x="28" y="47"/>
                  <a:pt x="22" y="49"/>
                  <a:pt x="19" y="53"/>
                </a:cubicBezTo>
                <a:cubicBezTo>
                  <a:pt x="16" y="57"/>
                  <a:pt x="16" y="62"/>
                  <a:pt x="19" y="65"/>
                </a:cubicBezTo>
                <a:cubicBezTo>
                  <a:pt x="3" y="88"/>
                  <a:pt x="3" y="88"/>
                  <a:pt x="3" y="88"/>
                </a:cubicBezTo>
                <a:close/>
                <a:moveTo>
                  <a:pt x="27" y="93"/>
                </a:moveTo>
                <a:cubicBezTo>
                  <a:pt x="73" y="93"/>
                  <a:pt x="73" y="93"/>
                  <a:pt x="73" y="93"/>
                </a:cubicBezTo>
                <a:cubicBezTo>
                  <a:pt x="73" y="83"/>
                  <a:pt x="73" y="83"/>
                  <a:pt x="73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27" y="93"/>
                  <a:pt x="27" y="93"/>
                  <a:pt x="27" y="93"/>
                </a:cubicBezTo>
                <a:close/>
                <a:moveTo>
                  <a:pt x="69" y="42"/>
                </a:moveTo>
                <a:cubicBezTo>
                  <a:pt x="77" y="31"/>
                  <a:pt x="77" y="31"/>
                  <a:pt x="77" y="31"/>
                </a:cubicBezTo>
                <a:cubicBezTo>
                  <a:pt x="34" y="0"/>
                  <a:pt x="34" y="0"/>
                  <a:pt x="34" y="0"/>
                </a:cubicBezTo>
                <a:cubicBezTo>
                  <a:pt x="26" y="12"/>
                  <a:pt x="26" y="12"/>
                  <a:pt x="26" y="12"/>
                </a:cubicBezTo>
                <a:lnTo>
                  <a:pt x="69" y="42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787010" y="1150214"/>
            <a:ext cx="4373388" cy="407035"/>
          </a:xfrm>
          <a:prstGeom prst="rect">
            <a:avLst/>
          </a:prstGeom>
          <a:noFill/>
        </p:spPr>
        <p:txBody>
          <a:bodyPr wrap="square" lIns="75473" tIns="37736" rIns="75473" bIns="37736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数据格式设计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5160139" y="1557162"/>
            <a:ext cx="278312" cy="184463"/>
            <a:chOff x="9482595" y="2565731"/>
            <a:chExt cx="278384" cy="184511"/>
          </a:xfrm>
        </p:grpSpPr>
        <p:sp>
          <p:nvSpPr>
            <p:cNvPr id="108" name="椭圆 107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9" name="椭圆 108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405505" y="901700"/>
            <a:ext cx="7657465" cy="5626735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 bldLvl="0" animBg="1"/>
      <p:bldP spid="10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" y="2637885"/>
            <a:ext cx="3719465" cy="16203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2837" y="2651823"/>
            <a:ext cx="1845907" cy="1664295"/>
            <a:chOff x="3720691" y="2824413"/>
            <a:chExt cx="1341120" cy="1209172"/>
          </a:xfrm>
        </p:grpSpPr>
        <p:sp>
          <p:nvSpPr>
            <p:cNvPr id="16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62" name="Freeform 5"/>
          <p:cNvSpPr/>
          <p:nvPr/>
        </p:nvSpPr>
        <p:spPr bwMode="auto">
          <a:xfrm rot="1855731">
            <a:off x="2879239" y="2765788"/>
            <a:ext cx="1593103" cy="143636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4467735" y="2772359"/>
            <a:ext cx="278312" cy="184463"/>
            <a:chOff x="9482595" y="2565731"/>
            <a:chExt cx="278384" cy="184511"/>
          </a:xfrm>
        </p:grpSpPr>
        <p:sp>
          <p:nvSpPr>
            <p:cNvPr id="170" name="椭圆 169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5448097" y="2601133"/>
            <a:ext cx="6551023" cy="1620351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 flipH="1">
            <a:off x="5880032" y="2789231"/>
            <a:ext cx="359947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id-ID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5</a:t>
            </a:r>
          </a:p>
        </p:txBody>
      </p:sp>
      <p:sp>
        <p:nvSpPr>
          <p:cNvPr id="76" name="矩形 75"/>
          <p:cNvSpPr/>
          <p:nvPr/>
        </p:nvSpPr>
        <p:spPr>
          <a:xfrm>
            <a:off x="6671914" y="2601133"/>
            <a:ext cx="5543172" cy="1620351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9"/>
          <p:cNvSpPr txBox="1"/>
          <p:nvPr/>
        </p:nvSpPr>
        <p:spPr>
          <a:xfrm>
            <a:off x="7056107" y="2990201"/>
            <a:ext cx="3552620" cy="72390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42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</a:p>
        </p:txBody>
      </p:sp>
      <p:sp>
        <p:nvSpPr>
          <p:cNvPr id="55" name="Freeform 9"/>
          <p:cNvSpPr>
            <a:spLocks noEditPoints="1"/>
          </p:cNvSpPr>
          <p:nvPr/>
        </p:nvSpPr>
        <p:spPr bwMode="auto">
          <a:xfrm rot="19469485">
            <a:off x="3236200" y="2996013"/>
            <a:ext cx="879179" cy="936819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162" grpId="0" bldLvl="0" animBg="1"/>
      <p:bldP spid="16" grpId="0" bldLvl="0" animBg="1"/>
      <p:bldP spid="18" grpId="0"/>
      <p:bldP spid="76" grpId="0" bldLvl="0" animBg="1"/>
      <p:bldP spid="19" grpId="0"/>
      <p:bldP spid="55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6" name="Freeform 9"/>
          <p:cNvSpPr>
            <a:spLocks noEditPoints="1"/>
          </p:cNvSpPr>
          <p:nvPr/>
        </p:nvSpPr>
        <p:spPr bwMode="auto">
          <a:xfrm rot="19469485">
            <a:off x="718283" y="321937"/>
            <a:ext cx="335719" cy="357728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5520085" y="1589385"/>
            <a:ext cx="278312" cy="184463"/>
            <a:chOff x="9482595" y="2565731"/>
            <a:chExt cx="278384" cy="184511"/>
          </a:xfrm>
        </p:grpSpPr>
        <p:sp>
          <p:nvSpPr>
            <p:cNvPr id="34" name="椭圆 33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椭圆 34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861820" y="1270635"/>
            <a:ext cx="8513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刘冬冬：团队重要性，分工一定要明确，充分体现队友能力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861820" y="2118360"/>
            <a:ext cx="86594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何鑫：</a:t>
            </a:r>
            <a:r>
              <a:rPr lang="zh-CN" altLang="en-US">
                <a:sym typeface="+mn-ea"/>
              </a:rPr>
              <a:t>学习到了很多新知识，提高了动手能力，体会到团队合作的重要性</a:t>
            </a:r>
            <a:endParaRPr lang="zh-CN" altLang="en-US"/>
          </a:p>
          <a:p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882775" y="2942590"/>
            <a:ext cx="86385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肖扬：学到了</a:t>
            </a:r>
            <a:r>
              <a:rPr lang="en-US" altLang="zh-CN"/>
              <a:t>QT</a:t>
            </a:r>
            <a:r>
              <a:rPr lang="zh-CN" altLang="en-US"/>
              <a:t>开发的应用方法，第一次编写上位机</a:t>
            </a:r>
            <a:r>
              <a:rPr lang="en-US" altLang="zh-CN"/>
              <a:t>UI</a:t>
            </a:r>
            <a:r>
              <a:rPr lang="zh-CN" altLang="en-US"/>
              <a:t>。感受到了团队协作和学习能力的重要性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61820" y="4566920"/>
            <a:ext cx="8152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押诚傲：学习到了很多新知识，提高了动手能力，体会到团队合作的重要性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861820" y="3766185"/>
            <a:ext cx="8360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蒋勇正：认识到理论与实践的区别，必须要动手参与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839595" y="5377180"/>
            <a:ext cx="85134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汪顺：</a:t>
            </a:r>
            <a:r>
              <a:rPr lang="zh-CN" altLang="en-US">
                <a:sym typeface="+mn-ea"/>
              </a:rPr>
              <a:t>认识到理论与实践的区别，必须要动手参与</a:t>
            </a:r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心得体会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13" name="文本框 9"/>
          <p:cNvSpPr txBox="1"/>
          <p:nvPr/>
        </p:nvSpPr>
        <p:spPr>
          <a:xfrm>
            <a:off x="10703312" y="334063"/>
            <a:ext cx="431936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en-US" altLang="zh-CN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27</a:t>
            </a:r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66" name="组合 6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69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73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6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56" name="Freeform 9"/>
          <p:cNvSpPr>
            <a:spLocks noEditPoints="1"/>
          </p:cNvSpPr>
          <p:nvPr/>
        </p:nvSpPr>
        <p:spPr bwMode="auto">
          <a:xfrm rot="19469485">
            <a:off x="718283" y="321937"/>
            <a:ext cx="335719" cy="357728"/>
          </a:xfrm>
          <a:custGeom>
            <a:avLst/>
            <a:gdLst>
              <a:gd name="T0" fmla="*/ 147 w 243"/>
              <a:gd name="T1" fmla="*/ 240 h 269"/>
              <a:gd name="T2" fmla="*/ 90 w 243"/>
              <a:gd name="T3" fmla="*/ 234 h 269"/>
              <a:gd name="T4" fmla="*/ 147 w 243"/>
              <a:gd name="T5" fmla="*/ 227 h 269"/>
              <a:gd name="T6" fmla="*/ 147 w 243"/>
              <a:gd name="T7" fmla="*/ 243 h 269"/>
              <a:gd name="T8" fmla="*/ 90 w 243"/>
              <a:gd name="T9" fmla="*/ 252 h 269"/>
              <a:gd name="T10" fmla="*/ 96 w 243"/>
              <a:gd name="T11" fmla="*/ 256 h 269"/>
              <a:gd name="T12" fmla="*/ 105 w 243"/>
              <a:gd name="T13" fmla="*/ 262 h 269"/>
              <a:gd name="T14" fmla="*/ 126 w 243"/>
              <a:gd name="T15" fmla="*/ 269 h 269"/>
              <a:gd name="T16" fmla="*/ 138 w 243"/>
              <a:gd name="T17" fmla="*/ 261 h 269"/>
              <a:gd name="T18" fmla="*/ 147 w 243"/>
              <a:gd name="T19" fmla="*/ 256 h 269"/>
              <a:gd name="T20" fmla="*/ 147 w 243"/>
              <a:gd name="T21" fmla="*/ 243 h 269"/>
              <a:gd name="T22" fmla="*/ 128 w 243"/>
              <a:gd name="T23" fmla="*/ 32 h 269"/>
              <a:gd name="T24" fmla="*/ 122 w 243"/>
              <a:gd name="T25" fmla="*/ 0 h 269"/>
              <a:gd name="T26" fmla="*/ 115 w 243"/>
              <a:gd name="T27" fmla="*/ 32 h 269"/>
              <a:gd name="T28" fmla="*/ 54 w 243"/>
              <a:gd name="T29" fmla="*/ 63 h 269"/>
              <a:gd name="T30" fmla="*/ 63 w 243"/>
              <a:gd name="T31" fmla="*/ 63 h 269"/>
              <a:gd name="T32" fmla="*/ 45 w 243"/>
              <a:gd name="T33" fmla="*/ 36 h 269"/>
              <a:gd name="T34" fmla="*/ 36 w 243"/>
              <a:gd name="T35" fmla="*/ 45 h 269"/>
              <a:gd name="T36" fmla="*/ 38 w 243"/>
              <a:gd name="T37" fmla="*/ 122 h 269"/>
              <a:gd name="T38" fmla="*/ 6 w 243"/>
              <a:gd name="T39" fmla="*/ 115 h 269"/>
              <a:gd name="T40" fmla="*/ 6 w 243"/>
              <a:gd name="T41" fmla="*/ 128 h 269"/>
              <a:gd name="T42" fmla="*/ 38 w 243"/>
              <a:gd name="T43" fmla="*/ 122 h 269"/>
              <a:gd name="T44" fmla="*/ 36 w 243"/>
              <a:gd name="T45" fmla="*/ 199 h 269"/>
              <a:gd name="T46" fmla="*/ 40 w 243"/>
              <a:gd name="T47" fmla="*/ 209 h 269"/>
              <a:gd name="T48" fmla="*/ 63 w 243"/>
              <a:gd name="T49" fmla="*/ 189 h 269"/>
              <a:gd name="T50" fmla="*/ 54 w 243"/>
              <a:gd name="T51" fmla="*/ 180 h 269"/>
              <a:gd name="T52" fmla="*/ 180 w 243"/>
              <a:gd name="T53" fmla="*/ 180 h 269"/>
              <a:gd name="T54" fmla="*/ 199 w 243"/>
              <a:gd name="T55" fmla="*/ 208 h 269"/>
              <a:gd name="T56" fmla="*/ 208 w 243"/>
              <a:gd name="T57" fmla="*/ 208 h 269"/>
              <a:gd name="T58" fmla="*/ 189 w 243"/>
              <a:gd name="T59" fmla="*/ 180 h 269"/>
              <a:gd name="T60" fmla="*/ 211 w 243"/>
              <a:gd name="T61" fmla="*/ 115 h 269"/>
              <a:gd name="T62" fmla="*/ 211 w 243"/>
              <a:gd name="T63" fmla="*/ 128 h 269"/>
              <a:gd name="T64" fmla="*/ 243 w 243"/>
              <a:gd name="T65" fmla="*/ 122 h 269"/>
              <a:gd name="T66" fmla="*/ 185 w 243"/>
              <a:gd name="T67" fmla="*/ 65 h 269"/>
              <a:gd name="T68" fmla="*/ 208 w 243"/>
              <a:gd name="T69" fmla="*/ 45 h 269"/>
              <a:gd name="T70" fmla="*/ 199 w 243"/>
              <a:gd name="T71" fmla="*/ 36 h 269"/>
              <a:gd name="T72" fmla="*/ 180 w 243"/>
              <a:gd name="T73" fmla="*/ 63 h 269"/>
              <a:gd name="T74" fmla="*/ 154 w 243"/>
              <a:gd name="T75" fmla="*/ 218 h 269"/>
              <a:gd name="T76" fmla="*/ 96 w 243"/>
              <a:gd name="T77" fmla="*/ 224 h 269"/>
              <a:gd name="T78" fmla="*/ 96 w 243"/>
              <a:gd name="T79" fmla="*/ 211 h 269"/>
              <a:gd name="T80" fmla="*/ 122 w 243"/>
              <a:gd name="T81" fmla="*/ 58 h 269"/>
              <a:gd name="T82" fmla="*/ 148 w 243"/>
              <a:gd name="T83" fmla="*/ 211 h 269"/>
              <a:gd name="T84" fmla="*/ 107 w 243"/>
              <a:gd name="T85" fmla="*/ 76 h 269"/>
              <a:gd name="T86" fmla="*/ 67 w 243"/>
              <a:gd name="T87" fmla="*/ 111 h 269"/>
              <a:gd name="T88" fmla="*/ 72 w 243"/>
              <a:gd name="T89" fmla="*/ 117 h 269"/>
              <a:gd name="T90" fmla="*/ 104 w 243"/>
              <a:gd name="T91" fmla="*/ 82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243" h="269">
                <a:moveTo>
                  <a:pt x="154" y="234"/>
                </a:moveTo>
                <a:cubicBezTo>
                  <a:pt x="154" y="237"/>
                  <a:pt x="151" y="240"/>
                  <a:pt x="147" y="240"/>
                </a:cubicBezTo>
                <a:cubicBezTo>
                  <a:pt x="96" y="240"/>
                  <a:pt x="96" y="240"/>
                  <a:pt x="96" y="240"/>
                </a:cubicBezTo>
                <a:cubicBezTo>
                  <a:pt x="92" y="240"/>
                  <a:pt x="90" y="237"/>
                  <a:pt x="90" y="234"/>
                </a:cubicBezTo>
                <a:cubicBezTo>
                  <a:pt x="90" y="230"/>
                  <a:pt x="92" y="227"/>
                  <a:pt x="96" y="227"/>
                </a:cubicBezTo>
                <a:cubicBezTo>
                  <a:pt x="147" y="227"/>
                  <a:pt x="147" y="227"/>
                  <a:pt x="147" y="227"/>
                </a:cubicBezTo>
                <a:cubicBezTo>
                  <a:pt x="151" y="227"/>
                  <a:pt x="154" y="230"/>
                  <a:pt x="154" y="234"/>
                </a:cubicBezTo>
                <a:close/>
                <a:moveTo>
                  <a:pt x="147" y="243"/>
                </a:moveTo>
                <a:cubicBezTo>
                  <a:pt x="96" y="243"/>
                  <a:pt x="96" y="243"/>
                  <a:pt x="96" y="243"/>
                </a:cubicBezTo>
                <a:cubicBezTo>
                  <a:pt x="92" y="243"/>
                  <a:pt x="89" y="247"/>
                  <a:pt x="90" y="252"/>
                </a:cubicBezTo>
                <a:cubicBezTo>
                  <a:pt x="91" y="254"/>
                  <a:pt x="93" y="256"/>
                  <a:pt x="96" y="256"/>
                </a:cubicBezTo>
                <a:cubicBezTo>
                  <a:pt x="96" y="256"/>
                  <a:pt x="96" y="256"/>
                  <a:pt x="96" y="256"/>
                </a:cubicBezTo>
                <a:cubicBezTo>
                  <a:pt x="100" y="256"/>
                  <a:pt x="103" y="258"/>
                  <a:pt x="105" y="261"/>
                </a:cubicBezTo>
                <a:cubicBezTo>
                  <a:pt x="105" y="262"/>
                  <a:pt x="105" y="262"/>
                  <a:pt x="105" y="262"/>
                </a:cubicBezTo>
                <a:cubicBezTo>
                  <a:pt x="107" y="266"/>
                  <a:pt x="112" y="269"/>
                  <a:pt x="117" y="269"/>
                </a:cubicBezTo>
                <a:cubicBezTo>
                  <a:pt x="126" y="269"/>
                  <a:pt x="126" y="269"/>
                  <a:pt x="126" y="269"/>
                </a:cubicBezTo>
                <a:cubicBezTo>
                  <a:pt x="131" y="269"/>
                  <a:pt x="136" y="266"/>
                  <a:pt x="138" y="262"/>
                </a:cubicBezTo>
                <a:cubicBezTo>
                  <a:pt x="138" y="261"/>
                  <a:pt x="138" y="261"/>
                  <a:pt x="138" y="261"/>
                </a:cubicBezTo>
                <a:cubicBezTo>
                  <a:pt x="140" y="258"/>
                  <a:pt x="143" y="256"/>
                  <a:pt x="147" y="256"/>
                </a:cubicBezTo>
                <a:cubicBezTo>
                  <a:pt x="147" y="256"/>
                  <a:pt x="147" y="256"/>
                  <a:pt x="147" y="256"/>
                </a:cubicBezTo>
                <a:cubicBezTo>
                  <a:pt x="150" y="256"/>
                  <a:pt x="152" y="254"/>
                  <a:pt x="153" y="252"/>
                </a:cubicBezTo>
                <a:cubicBezTo>
                  <a:pt x="155" y="247"/>
                  <a:pt x="151" y="243"/>
                  <a:pt x="147" y="243"/>
                </a:cubicBezTo>
                <a:close/>
                <a:moveTo>
                  <a:pt x="122" y="38"/>
                </a:moveTo>
                <a:cubicBezTo>
                  <a:pt x="125" y="38"/>
                  <a:pt x="128" y="36"/>
                  <a:pt x="128" y="32"/>
                </a:cubicBezTo>
                <a:cubicBezTo>
                  <a:pt x="128" y="6"/>
                  <a:pt x="128" y="6"/>
                  <a:pt x="128" y="6"/>
                </a:cubicBezTo>
                <a:cubicBezTo>
                  <a:pt x="128" y="3"/>
                  <a:pt x="125" y="0"/>
                  <a:pt x="122" y="0"/>
                </a:cubicBezTo>
                <a:cubicBezTo>
                  <a:pt x="118" y="0"/>
                  <a:pt x="115" y="3"/>
                  <a:pt x="115" y="6"/>
                </a:cubicBezTo>
                <a:cubicBezTo>
                  <a:pt x="115" y="32"/>
                  <a:pt x="115" y="32"/>
                  <a:pt x="115" y="32"/>
                </a:cubicBezTo>
                <a:cubicBezTo>
                  <a:pt x="115" y="36"/>
                  <a:pt x="118" y="38"/>
                  <a:pt x="122" y="38"/>
                </a:cubicBezTo>
                <a:close/>
                <a:moveTo>
                  <a:pt x="54" y="63"/>
                </a:moveTo>
                <a:cubicBezTo>
                  <a:pt x="55" y="64"/>
                  <a:pt x="57" y="65"/>
                  <a:pt x="58" y="65"/>
                </a:cubicBezTo>
                <a:cubicBezTo>
                  <a:pt x="60" y="65"/>
                  <a:pt x="62" y="64"/>
                  <a:pt x="63" y="63"/>
                </a:cubicBezTo>
                <a:cubicBezTo>
                  <a:pt x="65" y="60"/>
                  <a:pt x="65" y="56"/>
                  <a:pt x="63" y="54"/>
                </a:cubicBezTo>
                <a:cubicBezTo>
                  <a:pt x="45" y="36"/>
                  <a:pt x="45" y="36"/>
                  <a:pt x="45" y="36"/>
                </a:cubicBezTo>
                <a:cubicBezTo>
                  <a:pt x="42" y="33"/>
                  <a:pt x="38" y="33"/>
                  <a:pt x="36" y="36"/>
                </a:cubicBezTo>
                <a:cubicBezTo>
                  <a:pt x="33" y="38"/>
                  <a:pt x="33" y="42"/>
                  <a:pt x="36" y="45"/>
                </a:cubicBezTo>
                <a:lnTo>
                  <a:pt x="54" y="63"/>
                </a:lnTo>
                <a:close/>
                <a:moveTo>
                  <a:pt x="38" y="122"/>
                </a:moveTo>
                <a:cubicBezTo>
                  <a:pt x="38" y="118"/>
                  <a:pt x="36" y="115"/>
                  <a:pt x="32" y="115"/>
                </a:cubicBezTo>
                <a:cubicBezTo>
                  <a:pt x="6" y="115"/>
                  <a:pt x="6" y="115"/>
                  <a:pt x="6" y="115"/>
                </a:cubicBezTo>
                <a:cubicBezTo>
                  <a:pt x="3" y="115"/>
                  <a:pt x="0" y="118"/>
                  <a:pt x="0" y="122"/>
                </a:cubicBezTo>
                <a:cubicBezTo>
                  <a:pt x="0" y="125"/>
                  <a:pt x="3" y="128"/>
                  <a:pt x="6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6" y="128"/>
                  <a:pt x="38" y="125"/>
                  <a:pt x="38" y="122"/>
                </a:cubicBezTo>
                <a:close/>
                <a:moveTo>
                  <a:pt x="54" y="180"/>
                </a:moveTo>
                <a:cubicBezTo>
                  <a:pt x="36" y="199"/>
                  <a:pt x="36" y="199"/>
                  <a:pt x="36" y="199"/>
                </a:cubicBezTo>
                <a:cubicBezTo>
                  <a:pt x="33" y="201"/>
                  <a:pt x="33" y="205"/>
                  <a:pt x="36" y="208"/>
                </a:cubicBezTo>
                <a:cubicBezTo>
                  <a:pt x="37" y="209"/>
                  <a:pt x="39" y="209"/>
                  <a:pt x="40" y="209"/>
                </a:cubicBezTo>
                <a:cubicBezTo>
                  <a:pt x="42" y="209"/>
                  <a:pt x="43" y="209"/>
                  <a:pt x="45" y="208"/>
                </a:cubicBezTo>
                <a:cubicBezTo>
                  <a:pt x="63" y="189"/>
                  <a:pt x="63" y="189"/>
                  <a:pt x="63" y="189"/>
                </a:cubicBezTo>
                <a:cubicBezTo>
                  <a:pt x="65" y="187"/>
                  <a:pt x="65" y="183"/>
                  <a:pt x="63" y="180"/>
                </a:cubicBezTo>
                <a:cubicBezTo>
                  <a:pt x="60" y="178"/>
                  <a:pt x="56" y="178"/>
                  <a:pt x="54" y="180"/>
                </a:cubicBezTo>
                <a:close/>
                <a:moveTo>
                  <a:pt x="189" y="180"/>
                </a:moveTo>
                <a:cubicBezTo>
                  <a:pt x="187" y="178"/>
                  <a:pt x="183" y="178"/>
                  <a:pt x="180" y="180"/>
                </a:cubicBezTo>
                <a:cubicBezTo>
                  <a:pt x="178" y="183"/>
                  <a:pt x="178" y="187"/>
                  <a:pt x="180" y="189"/>
                </a:cubicBezTo>
                <a:cubicBezTo>
                  <a:pt x="199" y="208"/>
                  <a:pt x="199" y="208"/>
                  <a:pt x="199" y="208"/>
                </a:cubicBezTo>
                <a:cubicBezTo>
                  <a:pt x="200" y="209"/>
                  <a:pt x="201" y="209"/>
                  <a:pt x="203" y="209"/>
                </a:cubicBezTo>
                <a:cubicBezTo>
                  <a:pt x="205" y="209"/>
                  <a:pt x="206" y="209"/>
                  <a:pt x="208" y="208"/>
                </a:cubicBezTo>
                <a:cubicBezTo>
                  <a:pt x="210" y="205"/>
                  <a:pt x="210" y="201"/>
                  <a:pt x="208" y="199"/>
                </a:cubicBezTo>
                <a:lnTo>
                  <a:pt x="189" y="180"/>
                </a:lnTo>
                <a:close/>
                <a:moveTo>
                  <a:pt x="237" y="115"/>
                </a:moveTo>
                <a:cubicBezTo>
                  <a:pt x="211" y="115"/>
                  <a:pt x="211" y="115"/>
                  <a:pt x="211" y="115"/>
                </a:cubicBezTo>
                <a:cubicBezTo>
                  <a:pt x="208" y="115"/>
                  <a:pt x="205" y="118"/>
                  <a:pt x="205" y="122"/>
                </a:cubicBezTo>
                <a:cubicBezTo>
                  <a:pt x="205" y="125"/>
                  <a:pt x="208" y="128"/>
                  <a:pt x="211" y="128"/>
                </a:cubicBezTo>
                <a:cubicBezTo>
                  <a:pt x="237" y="128"/>
                  <a:pt x="237" y="128"/>
                  <a:pt x="237" y="128"/>
                </a:cubicBezTo>
                <a:cubicBezTo>
                  <a:pt x="240" y="128"/>
                  <a:pt x="243" y="125"/>
                  <a:pt x="243" y="122"/>
                </a:cubicBezTo>
                <a:cubicBezTo>
                  <a:pt x="243" y="118"/>
                  <a:pt x="240" y="115"/>
                  <a:pt x="237" y="115"/>
                </a:cubicBezTo>
                <a:close/>
                <a:moveTo>
                  <a:pt x="185" y="65"/>
                </a:moveTo>
                <a:cubicBezTo>
                  <a:pt x="187" y="65"/>
                  <a:pt x="188" y="64"/>
                  <a:pt x="189" y="63"/>
                </a:cubicBezTo>
                <a:cubicBezTo>
                  <a:pt x="208" y="45"/>
                  <a:pt x="208" y="45"/>
                  <a:pt x="208" y="45"/>
                </a:cubicBezTo>
                <a:cubicBezTo>
                  <a:pt x="210" y="42"/>
                  <a:pt x="210" y="38"/>
                  <a:pt x="208" y="36"/>
                </a:cubicBezTo>
                <a:cubicBezTo>
                  <a:pt x="205" y="33"/>
                  <a:pt x="201" y="33"/>
                  <a:pt x="199" y="36"/>
                </a:cubicBezTo>
                <a:cubicBezTo>
                  <a:pt x="180" y="54"/>
                  <a:pt x="180" y="54"/>
                  <a:pt x="180" y="54"/>
                </a:cubicBezTo>
                <a:cubicBezTo>
                  <a:pt x="178" y="56"/>
                  <a:pt x="178" y="60"/>
                  <a:pt x="180" y="63"/>
                </a:cubicBezTo>
                <a:cubicBezTo>
                  <a:pt x="182" y="64"/>
                  <a:pt x="183" y="65"/>
                  <a:pt x="185" y="65"/>
                </a:cubicBezTo>
                <a:close/>
                <a:moveTo>
                  <a:pt x="154" y="218"/>
                </a:moveTo>
                <a:cubicBezTo>
                  <a:pt x="154" y="221"/>
                  <a:pt x="151" y="224"/>
                  <a:pt x="147" y="224"/>
                </a:cubicBezTo>
                <a:cubicBezTo>
                  <a:pt x="96" y="224"/>
                  <a:pt x="96" y="224"/>
                  <a:pt x="96" y="224"/>
                </a:cubicBezTo>
                <a:cubicBezTo>
                  <a:pt x="92" y="224"/>
                  <a:pt x="90" y="221"/>
                  <a:pt x="90" y="218"/>
                </a:cubicBezTo>
                <a:cubicBezTo>
                  <a:pt x="90" y="214"/>
                  <a:pt x="92" y="211"/>
                  <a:pt x="96" y="211"/>
                </a:cubicBezTo>
                <a:cubicBezTo>
                  <a:pt x="92" y="175"/>
                  <a:pt x="54" y="167"/>
                  <a:pt x="54" y="125"/>
                </a:cubicBezTo>
                <a:cubicBezTo>
                  <a:pt x="54" y="88"/>
                  <a:pt x="84" y="58"/>
                  <a:pt x="122" y="58"/>
                </a:cubicBezTo>
                <a:cubicBezTo>
                  <a:pt x="159" y="58"/>
                  <a:pt x="189" y="88"/>
                  <a:pt x="189" y="125"/>
                </a:cubicBezTo>
                <a:cubicBezTo>
                  <a:pt x="189" y="167"/>
                  <a:pt x="152" y="175"/>
                  <a:pt x="148" y="211"/>
                </a:cubicBezTo>
                <a:cubicBezTo>
                  <a:pt x="151" y="211"/>
                  <a:pt x="154" y="214"/>
                  <a:pt x="154" y="218"/>
                </a:cubicBezTo>
                <a:close/>
                <a:moveTo>
                  <a:pt x="107" y="76"/>
                </a:moveTo>
                <a:cubicBezTo>
                  <a:pt x="106" y="73"/>
                  <a:pt x="103" y="72"/>
                  <a:pt x="101" y="73"/>
                </a:cubicBezTo>
                <a:cubicBezTo>
                  <a:pt x="84" y="80"/>
                  <a:pt x="72" y="94"/>
                  <a:pt x="67" y="111"/>
                </a:cubicBezTo>
                <a:cubicBezTo>
                  <a:pt x="67" y="113"/>
                  <a:pt x="68" y="116"/>
                  <a:pt x="71" y="117"/>
                </a:cubicBezTo>
                <a:cubicBezTo>
                  <a:pt x="71" y="117"/>
                  <a:pt x="72" y="117"/>
                  <a:pt x="72" y="117"/>
                </a:cubicBezTo>
                <a:cubicBezTo>
                  <a:pt x="74" y="117"/>
                  <a:pt x="76" y="115"/>
                  <a:pt x="77" y="113"/>
                </a:cubicBezTo>
                <a:cubicBezTo>
                  <a:pt x="80" y="99"/>
                  <a:pt x="91" y="87"/>
                  <a:pt x="104" y="82"/>
                </a:cubicBezTo>
                <a:cubicBezTo>
                  <a:pt x="107" y="81"/>
                  <a:pt x="108" y="78"/>
                  <a:pt x="107" y="76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942658" y="1429385"/>
            <a:ext cx="1560195" cy="64516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3600" b="1">
                <a:solidFill>
                  <a:schemeClr val="accent4"/>
                </a:solidFill>
                <a:effectLst/>
              </a:rPr>
              <a:t>座右铭</a:t>
            </a:r>
          </a:p>
        </p:txBody>
      </p:sp>
      <p:sp>
        <p:nvSpPr>
          <p:cNvPr id="3" name="矩形 2"/>
          <p:cNvSpPr/>
          <p:nvPr/>
        </p:nvSpPr>
        <p:spPr>
          <a:xfrm>
            <a:off x="288290" y="2181225"/>
            <a:ext cx="10774680" cy="3415030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  <a:scene3d>
              <a:camera prst="orthographicFront"/>
              <a:lightRig rig="threePt" dir="t">
                <a:rot lat="0" lon="0" rev="0"/>
              </a:lightRig>
            </a:scene3d>
            <a:sp3d extrusionH="120650" prstMaterial="matte"/>
          </a:bodyPr>
          <a:lstStyle/>
          <a:p>
            <a:pPr algn="ctr"/>
            <a:r>
              <a:rPr lang="en-US" altLang="zh-CN" sz="7200" b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 scaled="1"/>
                  </a:gradFill>
                  <a:round/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Sing your song</a:t>
            </a:r>
          </a:p>
          <a:p>
            <a:pPr algn="ctr"/>
            <a:r>
              <a:rPr lang="en-US" altLang="zh-CN" sz="7200" b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 scaled="1"/>
                  </a:gradFill>
                  <a:round/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Dream your dream</a:t>
            </a:r>
          </a:p>
          <a:p>
            <a:pPr algn="ctr"/>
            <a:r>
              <a:rPr lang="en-US" altLang="zh-CN" sz="7200" b="1">
                <a:ln>
                  <a:gradFill>
                    <a:gsLst>
                      <a:gs pos="98000">
                        <a:srgbClr val="F88C89"/>
                      </a:gs>
                      <a:gs pos="86000">
                        <a:srgbClr val="F8D078"/>
                      </a:gs>
                      <a:gs pos="73000">
                        <a:srgbClr val="BAD172"/>
                      </a:gs>
                      <a:gs pos="62000">
                        <a:srgbClr val="BEC7AF"/>
                      </a:gs>
                      <a:gs pos="50000">
                        <a:srgbClr val="83D9E3"/>
                      </a:gs>
                      <a:gs pos="37000">
                        <a:srgbClr val="9C61DF"/>
                      </a:gs>
                      <a:gs pos="24000">
                        <a:srgbClr val="CA78E1"/>
                      </a:gs>
                      <a:gs pos="12000">
                        <a:srgbClr val="E564DF"/>
                      </a:gs>
                      <a:gs pos="0">
                        <a:srgbClr val="F86CC0"/>
                      </a:gs>
                    </a:gsLst>
                    <a:lin ang="0" scaled="1"/>
                  </a:gradFill>
                  <a:round/>
                </a:ln>
                <a:gradFill>
                  <a:gsLst>
                    <a:gs pos="79000">
                      <a:srgbClr val="CCFF66"/>
                    </a:gs>
                    <a:gs pos="94000">
                      <a:srgbClr val="FFFF00">
                        <a:alpha val="50000"/>
                      </a:srgbClr>
                    </a:gs>
                    <a:gs pos="70000">
                      <a:srgbClr val="00FF00">
                        <a:alpha val="13000"/>
                      </a:srgbClr>
                    </a:gs>
                    <a:gs pos="56000">
                      <a:srgbClr val="00FFFF">
                        <a:alpha val="50000"/>
                      </a:srgbClr>
                    </a:gs>
                    <a:gs pos="43000">
                      <a:srgbClr val="00FFFF">
                        <a:alpha val="13000"/>
                      </a:srgbClr>
                    </a:gs>
                    <a:gs pos="22000">
                      <a:srgbClr val="FF00FF">
                        <a:alpha val="50000"/>
                      </a:srgbClr>
                    </a:gs>
                    <a:gs pos="33000">
                      <a:srgbClr val="9900FF">
                        <a:alpha val="50000"/>
                      </a:srgbClr>
                    </a:gs>
                    <a:gs pos="5000">
                      <a:srgbClr val="FF00FF">
                        <a:alpha val="50000"/>
                      </a:srgbClr>
                    </a:gs>
                    <a:gs pos="0">
                      <a:srgbClr val="FF3300">
                        <a:alpha val="50000"/>
                      </a:srgbClr>
                    </a:gs>
                    <a:gs pos="100000">
                      <a:srgbClr val="FF3300">
                        <a:alpha val="30000"/>
                      </a:srgbClr>
                    </a:gs>
                  </a:gsLst>
                  <a:lin ang="0"/>
                </a:gradFill>
                <a:effectLst>
                  <a:outerShdw blurRad="50800" dist="38100" algn="l" rotWithShape="0">
                    <a:srgbClr val="CC00CC">
                      <a:alpha val="40000"/>
                    </a:srgbClr>
                  </a:outerShdw>
                </a:effectLst>
              </a:rPr>
              <a:t>Let's colorful fighting !!!</a:t>
            </a:r>
            <a:endParaRPr lang="zh-CN" altLang="en-US" sz="7200" b="1">
              <a:ln>
                <a:gradFill>
                  <a:gsLst>
                    <a:gs pos="98000">
                      <a:srgbClr val="F88C89"/>
                    </a:gs>
                    <a:gs pos="86000">
                      <a:srgbClr val="F8D078"/>
                    </a:gs>
                    <a:gs pos="73000">
                      <a:srgbClr val="BAD172"/>
                    </a:gs>
                    <a:gs pos="62000">
                      <a:srgbClr val="BEC7AF"/>
                    </a:gs>
                    <a:gs pos="50000">
                      <a:srgbClr val="83D9E3"/>
                    </a:gs>
                    <a:gs pos="37000">
                      <a:srgbClr val="9C61DF"/>
                    </a:gs>
                    <a:gs pos="24000">
                      <a:srgbClr val="CA78E1"/>
                    </a:gs>
                    <a:gs pos="12000">
                      <a:srgbClr val="E564DF"/>
                    </a:gs>
                    <a:gs pos="0">
                      <a:srgbClr val="F86CC0"/>
                    </a:gs>
                  </a:gsLst>
                  <a:lin ang="0" scaled="1"/>
                </a:gradFill>
                <a:round/>
              </a:ln>
              <a:gradFill>
                <a:gsLst>
                  <a:gs pos="79000">
                    <a:srgbClr val="CCFF66"/>
                  </a:gs>
                  <a:gs pos="94000">
                    <a:srgbClr val="FFFF00">
                      <a:alpha val="50000"/>
                    </a:srgbClr>
                  </a:gs>
                  <a:gs pos="70000">
                    <a:srgbClr val="00FF00">
                      <a:alpha val="13000"/>
                    </a:srgbClr>
                  </a:gs>
                  <a:gs pos="56000">
                    <a:srgbClr val="00FFFF">
                      <a:alpha val="50000"/>
                    </a:srgbClr>
                  </a:gs>
                  <a:gs pos="43000">
                    <a:srgbClr val="00FFFF">
                      <a:alpha val="13000"/>
                    </a:srgbClr>
                  </a:gs>
                  <a:gs pos="22000">
                    <a:srgbClr val="FF00FF">
                      <a:alpha val="50000"/>
                    </a:srgbClr>
                  </a:gs>
                  <a:gs pos="33000">
                    <a:srgbClr val="9900FF">
                      <a:alpha val="50000"/>
                    </a:srgbClr>
                  </a:gs>
                  <a:gs pos="5000">
                    <a:srgbClr val="FF00FF">
                      <a:alpha val="50000"/>
                    </a:srgbClr>
                  </a:gs>
                  <a:gs pos="0">
                    <a:srgbClr val="FF3300">
                      <a:alpha val="50000"/>
                    </a:srgbClr>
                  </a:gs>
                  <a:gs pos="100000">
                    <a:srgbClr val="FF3300">
                      <a:alpha val="30000"/>
                    </a:srgbClr>
                  </a:gs>
                </a:gsLst>
                <a:lin ang="0"/>
              </a:gradFill>
              <a:effectLst>
                <a:outerShdw blurRad="50800" dist="38100" algn="l" rotWithShape="0">
                  <a:srgbClr val="CC00CC">
                    <a:alpha val="40000"/>
                  </a:srgbClr>
                </a:outerShdw>
              </a:effectLst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11655" y="1925888"/>
            <a:ext cx="12215085" cy="3167527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2729569" y="2825172"/>
            <a:ext cx="1340771" cy="1208857"/>
            <a:chOff x="3720691" y="2824413"/>
            <a:chExt cx="1341120" cy="1209172"/>
          </a:xfrm>
        </p:grpSpPr>
        <p:sp>
          <p:nvSpPr>
            <p:cNvPr id="8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" name="Freeform 89"/>
          <p:cNvSpPr>
            <a:spLocks noEditPoints="1"/>
          </p:cNvSpPr>
          <p:nvPr/>
        </p:nvSpPr>
        <p:spPr bwMode="auto">
          <a:xfrm>
            <a:off x="3247475" y="3174925"/>
            <a:ext cx="316245" cy="509351"/>
          </a:xfrm>
          <a:custGeom>
            <a:avLst/>
            <a:gdLst>
              <a:gd name="T0" fmla="*/ 70 w 124"/>
              <a:gd name="T1" fmla="*/ 160 h 200"/>
              <a:gd name="T2" fmla="*/ 70 w 124"/>
              <a:gd name="T3" fmla="*/ 184 h 200"/>
              <a:gd name="T4" fmla="*/ 97 w 124"/>
              <a:gd name="T5" fmla="*/ 184 h 200"/>
              <a:gd name="T6" fmla="*/ 97 w 124"/>
              <a:gd name="T7" fmla="*/ 200 h 200"/>
              <a:gd name="T8" fmla="*/ 25 w 124"/>
              <a:gd name="T9" fmla="*/ 200 h 200"/>
              <a:gd name="T10" fmla="*/ 25 w 124"/>
              <a:gd name="T11" fmla="*/ 184 h 200"/>
              <a:gd name="T12" fmla="*/ 53 w 124"/>
              <a:gd name="T13" fmla="*/ 184 h 200"/>
              <a:gd name="T14" fmla="*/ 53 w 124"/>
              <a:gd name="T15" fmla="*/ 160 h 200"/>
              <a:gd name="T16" fmla="*/ 0 w 124"/>
              <a:gd name="T17" fmla="*/ 98 h 200"/>
              <a:gd name="T18" fmla="*/ 0 w 124"/>
              <a:gd name="T19" fmla="*/ 76 h 200"/>
              <a:gd name="T20" fmla="*/ 17 w 124"/>
              <a:gd name="T21" fmla="*/ 76 h 200"/>
              <a:gd name="T22" fmla="*/ 17 w 124"/>
              <a:gd name="T23" fmla="*/ 98 h 200"/>
              <a:gd name="T24" fmla="*/ 30 w 124"/>
              <a:gd name="T25" fmla="*/ 130 h 200"/>
              <a:gd name="T26" fmla="*/ 62 w 124"/>
              <a:gd name="T27" fmla="*/ 144 h 200"/>
              <a:gd name="T28" fmla="*/ 94 w 124"/>
              <a:gd name="T29" fmla="*/ 130 h 200"/>
              <a:gd name="T30" fmla="*/ 105 w 124"/>
              <a:gd name="T31" fmla="*/ 98 h 200"/>
              <a:gd name="T32" fmla="*/ 105 w 124"/>
              <a:gd name="T33" fmla="*/ 76 h 200"/>
              <a:gd name="T34" fmla="*/ 124 w 124"/>
              <a:gd name="T35" fmla="*/ 76 h 200"/>
              <a:gd name="T36" fmla="*/ 124 w 124"/>
              <a:gd name="T37" fmla="*/ 98 h 200"/>
              <a:gd name="T38" fmla="*/ 70 w 124"/>
              <a:gd name="T39" fmla="*/ 160 h 200"/>
              <a:gd name="T40" fmla="*/ 63 w 124"/>
              <a:gd name="T41" fmla="*/ 132 h 200"/>
              <a:gd name="T42" fmla="*/ 29 w 124"/>
              <a:gd name="T43" fmla="*/ 97 h 200"/>
              <a:gd name="T44" fmla="*/ 29 w 124"/>
              <a:gd name="T45" fmla="*/ 88 h 200"/>
              <a:gd name="T46" fmla="*/ 77 w 124"/>
              <a:gd name="T47" fmla="*/ 88 h 200"/>
              <a:gd name="T48" fmla="*/ 77 w 124"/>
              <a:gd name="T49" fmla="*/ 80 h 200"/>
              <a:gd name="T50" fmla="*/ 29 w 124"/>
              <a:gd name="T51" fmla="*/ 80 h 200"/>
              <a:gd name="T52" fmla="*/ 29 w 124"/>
              <a:gd name="T53" fmla="*/ 64 h 200"/>
              <a:gd name="T54" fmla="*/ 77 w 124"/>
              <a:gd name="T55" fmla="*/ 64 h 200"/>
              <a:gd name="T56" fmla="*/ 77 w 124"/>
              <a:gd name="T57" fmla="*/ 56 h 200"/>
              <a:gd name="T58" fmla="*/ 29 w 124"/>
              <a:gd name="T59" fmla="*/ 56 h 200"/>
              <a:gd name="T60" fmla="*/ 29 w 124"/>
              <a:gd name="T61" fmla="*/ 44 h 200"/>
              <a:gd name="T62" fmla="*/ 77 w 124"/>
              <a:gd name="T63" fmla="*/ 44 h 200"/>
              <a:gd name="T64" fmla="*/ 77 w 124"/>
              <a:gd name="T65" fmla="*/ 36 h 200"/>
              <a:gd name="T66" fmla="*/ 29 w 124"/>
              <a:gd name="T67" fmla="*/ 36 h 200"/>
              <a:gd name="T68" fmla="*/ 63 w 124"/>
              <a:gd name="T69" fmla="*/ 0 h 200"/>
              <a:gd name="T70" fmla="*/ 97 w 124"/>
              <a:gd name="T71" fmla="*/ 36 h 200"/>
              <a:gd name="T72" fmla="*/ 97 w 124"/>
              <a:gd name="T73" fmla="*/ 97 h 200"/>
              <a:gd name="T74" fmla="*/ 63 w 124"/>
              <a:gd name="T75" fmla="*/ 132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200">
                <a:moveTo>
                  <a:pt x="70" y="160"/>
                </a:moveTo>
                <a:cubicBezTo>
                  <a:pt x="70" y="184"/>
                  <a:pt x="70" y="184"/>
                  <a:pt x="70" y="184"/>
                </a:cubicBezTo>
                <a:cubicBezTo>
                  <a:pt x="97" y="184"/>
                  <a:pt x="97" y="184"/>
                  <a:pt x="97" y="184"/>
                </a:cubicBezTo>
                <a:cubicBezTo>
                  <a:pt x="97" y="200"/>
                  <a:pt x="97" y="200"/>
                  <a:pt x="97" y="200"/>
                </a:cubicBezTo>
                <a:cubicBezTo>
                  <a:pt x="25" y="200"/>
                  <a:pt x="25" y="200"/>
                  <a:pt x="25" y="200"/>
                </a:cubicBezTo>
                <a:cubicBezTo>
                  <a:pt x="25" y="184"/>
                  <a:pt x="25" y="184"/>
                  <a:pt x="25" y="184"/>
                </a:cubicBezTo>
                <a:cubicBezTo>
                  <a:pt x="53" y="184"/>
                  <a:pt x="53" y="184"/>
                  <a:pt x="53" y="184"/>
                </a:cubicBezTo>
                <a:cubicBezTo>
                  <a:pt x="53" y="160"/>
                  <a:pt x="53" y="160"/>
                  <a:pt x="53" y="160"/>
                </a:cubicBezTo>
                <a:cubicBezTo>
                  <a:pt x="23" y="156"/>
                  <a:pt x="0" y="130"/>
                  <a:pt x="0" y="98"/>
                </a:cubicBezTo>
                <a:cubicBezTo>
                  <a:pt x="0" y="76"/>
                  <a:pt x="0" y="76"/>
                  <a:pt x="0" y="76"/>
                </a:cubicBezTo>
                <a:cubicBezTo>
                  <a:pt x="17" y="76"/>
                  <a:pt x="17" y="76"/>
                  <a:pt x="17" y="76"/>
                </a:cubicBezTo>
                <a:cubicBezTo>
                  <a:pt x="17" y="98"/>
                  <a:pt x="17" y="98"/>
                  <a:pt x="17" y="98"/>
                </a:cubicBezTo>
                <a:cubicBezTo>
                  <a:pt x="17" y="111"/>
                  <a:pt x="22" y="122"/>
                  <a:pt x="30" y="130"/>
                </a:cubicBezTo>
                <a:cubicBezTo>
                  <a:pt x="38" y="139"/>
                  <a:pt x="49" y="144"/>
                  <a:pt x="62" y="144"/>
                </a:cubicBezTo>
                <a:cubicBezTo>
                  <a:pt x="75" y="144"/>
                  <a:pt x="86" y="139"/>
                  <a:pt x="94" y="130"/>
                </a:cubicBezTo>
                <a:cubicBezTo>
                  <a:pt x="102" y="122"/>
                  <a:pt x="105" y="111"/>
                  <a:pt x="105" y="98"/>
                </a:cubicBezTo>
                <a:cubicBezTo>
                  <a:pt x="105" y="76"/>
                  <a:pt x="105" y="76"/>
                  <a:pt x="105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98"/>
                  <a:pt x="124" y="98"/>
                  <a:pt x="124" y="98"/>
                </a:cubicBezTo>
                <a:cubicBezTo>
                  <a:pt x="124" y="130"/>
                  <a:pt x="100" y="156"/>
                  <a:pt x="70" y="160"/>
                </a:cubicBezTo>
                <a:close/>
                <a:moveTo>
                  <a:pt x="63" y="132"/>
                </a:moveTo>
                <a:cubicBezTo>
                  <a:pt x="45" y="132"/>
                  <a:pt x="29" y="116"/>
                  <a:pt x="29" y="97"/>
                </a:cubicBezTo>
                <a:cubicBezTo>
                  <a:pt x="29" y="88"/>
                  <a:pt x="29" y="88"/>
                  <a:pt x="29" y="88"/>
                </a:cubicBezTo>
                <a:cubicBezTo>
                  <a:pt x="77" y="88"/>
                  <a:pt x="77" y="88"/>
                  <a:pt x="77" y="88"/>
                </a:cubicBezTo>
                <a:cubicBezTo>
                  <a:pt x="77" y="80"/>
                  <a:pt x="77" y="80"/>
                  <a:pt x="77" y="80"/>
                </a:cubicBezTo>
                <a:cubicBezTo>
                  <a:pt x="29" y="80"/>
                  <a:pt x="29" y="80"/>
                  <a:pt x="29" y="80"/>
                </a:cubicBezTo>
                <a:cubicBezTo>
                  <a:pt x="29" y="64"/>
                  <a:pt x="29" y="64"/>
                  <a:pt x="29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77" y="56"/>
                  <a:pt x="77" y="56"/>
                  <a:pt x="77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44"/>
                  <a:pt x="29" y="44"/>
                  <a:pt x="29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77" y="36"/>
                  <a:pt x="77" y="36"/>
                  <a:pt x="77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30" y="17"/>
                  <a:pt x="46" y="0"/>
                  <a:pt x="63" y="0"/>
                </a:cubicBezTo>
                <a:cubicBezTo>
                  <a:pt x="82" y="0"/>
                  <a:pt x="97" y="16"/>
                  <a:pt x="97" y="36"/>
                </a:cubicBezTo>
                <a:cubicBezTo>
                  <a:pt x="97" y="97"/>
                  <a:pt x="97" y="97"/>
                  <a:pt x="97" y="97"/>
                </a:cubicBezTo>
                <a:cubicBezTo>
                  <a:pt x="97" y="116"/>
                  <a:pt x="82" y="132"/>
                  <a:pt x="63" y="132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4241975" y="3069656"/>
            <a:ext cx="5470552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6600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谢谢您的指导</a:t>
            </a: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4241975" y="2793308"/>
            <a:ext cx="5110605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anose="020B0604020202020204" pitchFamily="34" charset="-34"/>
                <a:sym typeface="微软雅黑" panose="020B0503020204020204" pitchFamily="34" charset="-122"/>
              </a:rPr>
              <a:t>THANK YOU FOR YOUR GUIDANCE.</a:t>
            </a:r>
            <a:endParaRPr lang="zh-CN" altLang="en-US" sz="2000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8858301" y="2637719"/>
            <a:ext cx="278312" cy="184463"/>
            <a:chOff x="9482595" y="2565731"/>
            <a:chExt cx="278384" cy="184511"/>
          </a:xfrm>
        </p:grpSpPr>
        <p:sp>
          <p:nvSpPr>
            <p:cNvPr id="22" name="椭圆 21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椭圆 22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" name="Freeform 5"/>
          <p:cNvSpPr/>
          <p:nvPr/>
        </p:nvSpPr>
        <p:spPr bwMode="auto">
          <a:xfrm rot="1855731">
            <a:off x="2826362" y="2902706"/>
            <a:ext cx="1157148" cy="1043301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38" presetClass="entr" presetSubtype="0" accel="5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26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2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625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ldLvl="0" animBg="1"/>
      <p:bldP spid="19" grpId="0"/>
      <p:bldP spid="20" grpId="0"/>
      <p:bldP spid="2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" y="2637885"/>
            <a:ext cx="3719465" cy="16203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圆角矩形 70"/>
          <p:cNvSpPr/>
          <p:nvPr/>
        </p:nvSpPr>
        <p:spPr>
          <a:xfrm>
            <a:off x="5448097" y="2601133"/>
            <a:ext cx="6551023" cy="1620351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671914" y="2601133"/>
            <a:ext cx="5543172" cy="1620351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TextBox 80"/>
          <p:cNvSpPr txBox="1"/>
          <p:nvPr/>
        </p:nvSpPr>
        <p:spPr>
          <a:xfrm flipH="1">
            <a:off x="5880032" y="2789231"/>
            <a:ext cx="3599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d-ID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1</a:t>
            </a:r>
          </a:p>
        </p:txBody>
      </p:sp>
      <p:sp>
        <p:nvSpPr>
          <p:cNvPr id="112" name="文本框 9"/>
          <p:cNvSpPr txBox="1"/>
          <p:nvPr/>
        </p:nvSpPr>
        <p:spPr>
          <a:xfrm>
            <a:off x="6959871" y="2673122"/>
            <a:ext cx="2735592" cy="500117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grpSp>
        <p:nvGrpSpPr>
          <p:cNvPr id="171" name="组合 170"/>
          <p:cNvGrpSpPr/>
          <p:nvPr/>
        </p:nvGrpSpPr>
        <p:grpSpPr>
          <a:xfrm>
            <a:off x="2752837" y="2651823"/>
            <a:ext cx="1845907" cy="1664295"/>
            <a:chOff x="3720691" y="2824413"/>
            <a:chExt cx="1341120" cy="1209172"/>
          </a:xfrm>
        </p:grpSpPr>
        <p:sp>
          <p:nvSpPr>
            <p:cNvPr id="172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73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75" name="Freeform 5"/>
          <p:cNvSpPr/>
          <p:nvPr/>
        </p:nvSpPr>
        <p:spPr bwMode="auto">
          <a:xfrm rot="1855731">
            <a:off x="2879239" y="2765788"/>
            <a:ext cx="1593103" cy="143636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82" name="组合 181"/>
          <p:cNvGrpSpPr/>
          <p:nvPr/>
        </p:nvGrpSpPr>
        <p:grpSpPr>
          <a:xfrm>
            <a:off x="4467735" y="2772359"/>
            <a:ext cx="278312" cy="184463"/>
            <a:chOff x="9482595" y="2565731"/>
            <a:chExt cx="278384" cy="184511"/>
          </a:xfrm>
        </p:grpSpPr>
        <p:sp>
          <p:nvSpPr>
            <p:cNvPr id="183" name="椭圆 18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Freeform 126"/>
          <p:cNvSpPr>
            <a:spLocks noChangeAspect="1" noEditPoints="1"/>
          </p:cNvSpPr>
          <p:nvPr/>
        </p:nvSpPr>
        <p:spPr bwMode="auto">
          <a:xfrm>
            <a:off x="3455229" y="3145184"/>
            <a:ext cx="528472" cy="66128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7035344" y="3249024"/>
            <a:ext cx="1436301" cy="215444"/>
            <a:chOff x="4369395" y="3284984"/>
            <a:chExt cx="1436675" cy="215501"/>
          </a:xfrm>
        </p:grpSpPr>
        <p:sp>
          <p:nvSpPr>
            <p:cNvPr id="18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背景</a:t>
              </a: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0" name="椭圆 19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1" name="等腰三角形 20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2" name="组合 21"/>
          <p:cNvGrpSpPr/>
          <p:nvPr/>
        </p:nvGrpSpPr>
        <p:grpSpPr>
          <a:xfrm>
            <a:off x="8475130" y="3249024"/>
            <a:ext cx="1436301" cy="215444"/>
            <a:chOff x="4369395" y="3284984"/>
            <a:chExt cx="1436675" cy="215501"/>
          </a:xfrm>
        </p:grpSpPr>
        <p:sp>
          <p:nvSpPr>
            <p:cNvPr id="23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目的</a:t>
              </a: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5" name="椭圆 2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6" name="等腰三角形 2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9914914" y="3249024"/>
            <a:ext cx="1436301" cy="215444"/>
            <a:chOff x="4369395" y="3284984"/>
            <a:chExt cx="1436675" cy="215501"/>
          </a:xfrm>
        </p:grpSpPr>
        <p:sp>
          <p:nvSpPr>
            <p:cNvPr id="54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简介</a:t>
              </a:r>
            </a:p>
          </p:txBody>
        </p:sp>
        <p:grpSp>
          <p:nvGrpSpPr>
            <p:cNvPr id="55" name="组合 54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57" name="等腰三角形 56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71" grpId="0" bldLvl="0" animBg="1"/>
      <p:bldP spid="72" grpId="0" bldLvl="0" animBg="1"/>
      <p:bldP spid="81" grpId="0"/>
      <p:bldP spid="112" grpId="0"/>
      <p:bldP spid="175" grpId="0" bldLvl="0" animBg="1"/>
      <p:bldP spid="16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635" y="1054100"/>
            <a:ext cx="6476365" cy="4468495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69832" y="308836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24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3312" y="334063"/>
            <a:ext cx="431936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2" name="Rectangle 2"/>
          <p:cNvSpPr/>
          <p:nvPr/>
        </p:nvSpPr>
        <p:spPr>
          <a:xfrm>
            <a:off x="3489782" y="4046347"/>
            <a:ext cx="10964604" cy="2332180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Rectangle 4"/>
          <p:cNvSpPr txBox="1">
            <a:spLocks noChangeArrowheads="1"/>
          </p:cNvSpPr>
          <p:nvPr/>
        </p:nvSpPr>
        <p:spPr bwMode="auto">
          <a:xfrm>
            <a:off x="168732" y="1215635"/>
            <a:ext cx="5234173" cy="342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anose="02010609030101010101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400" b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591820" y="1918970"/>
            <a:ext cx="5033010" cy="2384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7" tIns="45704" rIns="91407" bIns="457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l">
              <a:lnSpc>
                <a:spcPct val="120000"/>
              </a:lnSpc>
              <a:buNone/>
            </a:pP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工农业生产、石油、化工、冶金、纺织、机械制造、航空航天、制药、烟草、档案保存、粮食存储等领域，对于温、湿度都有着一定的要求。早期的数据采集中，常伴随着大量的数据线缆，给生产操作带来许多不便和隐患。为了解决这个问题，短距离无线通信技术应运而生..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l">
              <a:lnSpc>
                <a:spcPct val="120000"/>
              </a:lnSpc>
              <a:buNone/>
            </a:pPr>
            <a:r>
              <a:rPr lang="zh-CN" alt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   </a:t>
            </a:r>
          </a:p>
        </p:txBody>
      </p:sp>
      <p:grpSp>
        <p:nvGrpSpPr>
          <p:cNvPr id="62" name="组合 61"/>
          <p:cNvGrpSpPr/>
          <p:nvPr/>
        </p:nvGrpSpPr>
        <p:grpSpPr>
          <a:xfrm>
            <a:off x="10928925" y="1557881"/>
            <a:ext cx="278312" cy="184463"/>
            <a:chOff x="9482595" y="2565731"/>
            <a:chExt cx="278384" cy="184511"/>
          </a:xfrm>
        </p:grpSpPr>
        <p:sp>
          <p:nvSpPr>
            <p:cNvPr id="63" name="椭圆 6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Freeform 126"/>
          <p:cNvSpPr>
            <a:spLocks noChangeAspect="1" noEditPoints="1"/>
          </p:cNvSpPr>
          <p:nvPr/>
        </p:nvSpPr>
        <p:spPr bwMode="auto">
          <a:xfrm>
            <a:off x="756925" y="351075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 bldLvl="0" animBg="1"/>
      <p:bldP spid="36" grpId="0"/>
      <p:bldP spid="44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07635" y="1054100"/>
            <a:ext cx="6476365" cy="4468495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69832" y="308836"/>
            <a:ext cx="1871720" cy="346228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项目背景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24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3312" y="334063"/>
            <a:ext cx="431936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2" name="Rectangle 2"/>
          <p:cNvSpPr/>
          <p:nvPr/>
        </p:nvSpPr>
        <p:spPr>
          <a:xfrm>
            <a:off x="3489782" y="4046347"/>
            <a:ext cx="10964604" cy="2332180"/>
          </a:xfrm>
          <a:prstGeom prst="rect">
            <a:avLst/>
          </a:prstGeom>
          <a:solidFill>
            <a:schemeClr val="tx1">
              <a:lumMod val="95000"/>
              <a:lumOff val="5000"/>
              <a:alpha val="5098"/>
            </a:schemeClr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3" name="Rectangle 4"/>
          <p:cNvSpPr txBox="1">
            <a:spLocks noChangeArrowheads="1"/>
          </p:cNvSpPr>
          <p:nvPr/>
        </p:nvSpPr>
        <p:spPr bwMode="auto">
          <a:xfrm>
            <a:off x="168732" y="1215635"/>
            <a:ext cx="5234173" cy="342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16" tIns="45708" rIns="91416" bIns="45708" numCol="1" anchor="ctr" anchorCtr="0" compatLnSpc="1"/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anose="02010609030101010101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2400" b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</a:t>
            </a:r>
          </a:p>
        </p:txBody>
      </p:sp>
      <p:grpSp>
        <p:nvGrpSpPr>
          <p:cNvPr id="62" name="组合 61"/>
          <p:cNvGrpSpPr/>
          <p:nvPr/>
        </p:nvGrpSpPr>
        <p:grpSpPr>
          <a:xfrm>
            <a:off x="10928925" y="1557881"/>
            <a:ext cx="278312" cy="184463"/>
            <a:chOff x="9482595" y="2565731"/>
            <a:chExt cx="278384" cy="184511"/>
          </a:xfrm>
        </p:grpSpPr>
        <p:sp>
          <p:nvSpPr>
            <p:cNvPr id="63" name="椭圆 62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椭圆 63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Freeform 126"/>
          <p:cNvSpPr>
            <a:spLocks noChangeAspect="1" noEditPoints="1"/>
          </p:cNvSpPr>
          <p:nvPr/>
        </p:nvSpPr>
        <p:spPr bwMode="auto">
          <a:xfrm>
            <a:off x="756925" y="351075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24485" y="1998345"/>
            <a:ext cx="4923790" cy="316928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indent="0"/>
            <a:r>
              <a:rPr lang="zh-CN" altLang="en-US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为了节约能源和成本。</a:t>
            </a:r>
            <a:endParaRPr lang="en-US" sz="2000" b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indent="0"/>
            <a:r>
              <a:rPr lang="en-US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ZigBee</a:t>
            </a:r>
            <a:r>
              <a:rPr lang="zh-CN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技术是一种结构简单、低功耗、低数据速率、低成本和可靠性高的双向无线网络通信技术，主要适合于自动控制领域，可以嵌入各种设备中，同时支持地理定位功能。</a:t>
            </a:r>
            <a:r>
              <a:rPr lang="en-US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　</a:t>
            </a:r>
            <a:r>
              <a:rPr lang="en-US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</a:t>
            </a:r>
            <a:r>
              <a:rPr lang="zh-CN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　</a:t>
            </a:r>
          </a:p>
          <a:p>
            <a:pPr indent="0"/>
            <a:r>
              <a:rPr lang="zh-CN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一般而言，随着通信距离的增大，设备的复杂度、功耗以及系统成本都在增加。相对于现有的各种无线通信技术，</a:t>
            </a:r>
            <a:r>
              <a:rPr lang="en-US" sz="2000" b="0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ZigBee</a:t>
            </a:r>
            <a:r>
              <a:rPr lang="zh-CN" sz="2000" b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技术的成本和功耗都是很低的。</a:t>
            </a:r>
            <a:endParaRPr lang="zh-CN" altLang="en-US" sz="20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 bldLvl="0" animBg="1"/>
      <p:bldP spid="44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16" name="组合 15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18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19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17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1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组合 22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24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25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6" name="文本框 9"/>
          <p:cNvSpPr txBox="1"/>
          <p:nvPr/>
        </p:nvSpPr>
        <p:spPr>
          <a:xfrm>
            <a:off x="10703312" y="334063"/>
            <a:ext cx="431936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endParaRPr lang="zh-CN" altLang="en-US" dirty="0">
              <a:solidFill>
                <a:srgbClr val="414455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4" name="Freeform 126"/>
          <p:cNvSpPr>
            <a:spLocks noChangeAspect="1" noEditPoints="1"/>
          </p:cNvSpPr>
          <p:nvPr/>
        </p:nvSpPr>
        <p:spPr bwMode="auto">
          <a:xfrm>
            <a:off x="756925" y="351075"/>
            <a:ext cx="267832" cy="335140"/>
          </a:xfrm>
          <a:custGeom>
            <a:avLst/>
            <a:gdLst>
              <a:gd name="T0" fmla="*/ 48 w 81"/>
              <a:gd name="T1" fmla="*/ 27 h 101"/>
              <a:gd name="T2" fmla="*/ 4 w 81"/>
              <a:gd name="T3" fmla="*/ 48 h 101"/>
              <a:gd name="T4" fmla="*/ 0 w 81"/>
              <a:gd name="T5" fmla="*/ 31 h 101"/>
              <a:gd name="T6" fmla="*/ 58 w 81"/>
              <a:gd name="T7" fmla="*/ 90 h 101"/>
              <a:gd name="T8" fmla="*/ 81 w 81"/>
              <a:gd name="T9" fmla="*/ 98 h 101"/>
              <a:gd name="T10" fmla="*/ 58 w 81"/>
              <a:gd name="T11" fmla="*/ 90 h 101"/>
              <a:gd name="T12" fmla="*/ 53 w 81"/>
              <a:gd name="T13" fmla="*/ 101 h 101"/>
              <a:gd name="T14" fmla="*/ 29 w 81"/>
              <a:gd name="T15" fmla="*/ 98 h 101"/>
              <a:gd name="T16" fmla="*/ 0 w 81"/>
              <a:gd name="T17" fmla="*/ 90 h 101"/>
              <a:gd name="T18" fmla="*/ 29 w 81"/>
              <a:gd name="T19" fmla="*/ 87 h 101"/>
              <a:gd name="T20" fmla="*/ 38 w 81"/>
              <a:gd name="T21" fmla="*/ 76 h 101"/>
              <a:gd name="T22" fmla="*/ 0 w 81"/>
              <a:gd name="T23" fmla="*/ 72 h 101"/>
              <a:gd name="T24" fmla="*/ 4 w 81"/>
              <a:gd name="T25" fmla="*/ 54 h 101"/>
              <a:gd name="T26" fmla="*/ 48 w 81"/>
              <a:gd name="T27" fmla="*/ 76 h 101"/>
              <a:gd name="T28" fmla="*/ 44 w 81"/>
              <a:gd name="T29" fmla="*/ 87 h 101"/>
              <a:gd name="T30" fmla="*/ 53 w 81"/>
              <a:gd name="T31" fmla="*/ 90 h 101"/>
              <a:gd name="T32" fmla="*/ 4 w 81"/>
              <a:gd name="T33" fmla="*/ 0 h 101"/>
              <a:gd name="T34" fmla="*/ 48 w 81"/>
              <a:gd name="T35" fmla="*/ 21 h 101"/>
              <a:gd name="T36" fmla="*/ 0 w 81"/>
              <a:gd name="T37" fmla="*/ 17 h 101"/>
              <a:gd name="T38" fmla="*/ 4 w 81"/>
              <a:gd name="T39" fmla="*/ 0 h 101"/>
              <a:gd name="T40" fmla="*/ 53 w 81"/>
              <a:gd name="T41" fmla="*/ 76 h 101"/>
              <a:gd name="T42" fmla="*/ 81 w 81"/>
              <a:gd name="T43" fmla="*/ 72 h 101"/>
              <a:gd name="T44" fmla="*/ 77 w 81"/>
              <a:gd name="T45" fmla="*/ 54 h 101"/>
              <a:gd name="T46" fmla="*/ 59 w 81"/>
              <a:gd name="T47" fmla="*/ 8 h 101"/>
              <a:gd name="T48" fmla="*/ 69 w 81"/>
              <a:gd name="T49" fmla="*/ 13 h 101"/>
              <a:gd name="T50" fmla="*/ 59 w 81"/>
              <a:gd name="T51" fmla="*/ 8 h 101"/>
              <a:gd name="T52" fmla="*/ 69 w 81"/>
              <a:gd name="T53" fmla="*/ 63 h 101"/>
              <a:gd name="T54" fmla="*/ 59 w 81"/>
              <a:gd name="T55" fmla="*/ 67 h 101"/>
              <a:gd name="T56" fmla="*/ 59 w 81"/>
              <a:gd name="T57" fmla="*/ 35 h 101"/>
              <a:gd name="T58" fmla="*/ 69 w 81"/>
              <a:gd name="T59" fmla="*/ 40 h 101"/>
              <a:gd name="T60" fmla="*/ 59 w 81"/>
              <a:gd name="T61" fmla="*/ 35 h 101"/>
              <a:gd name="T62" fmla="*/ 53 w 81"/>
              <a:gd name="T63" fmla="*/ 21 h 101"/>
              <a:gd name="T64" fmla="*/ 81 w 81"/>
              <a:gd name="T65" fmla="*/ 17 h 101"/>
              <a:gd name="T66" fmla="*/ 77 w 81"/>
              <a:gd name="T67" fmla="*/ 0 h 101"/>
              <a:gd name="T68" fmla="*/ 53 w 81"/>
              <a:gd name="T69" fmla="*/ 27 h 101"/>
              <a:gd name="T70" fmla="*/ 77 w 81"/>
              <a:gd name="T71" fmla="*/ 48 h 101"/>
              <a:gd name="T72" fmla="*/ 81 w 81"/>
              <a:gd name="T73" fmla="*/ 31 h 101"/>
              <a:gd name="T74" fmla="*/ 53 w 81"/>
              <a:gd name="T75" fmla="*/ 27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101">
                <a:moveTo>
                  <a:pt x="4" y="27"/>
                </a:moveTo>
                <a:cubicBezTo>
                  <a:pt x="48" y="27"/>
                  <a:pt x="48" y="27"/>
                  <a:pt x="48" y="27"/>
                </a:cubicBezTo>
                <a:cubicBezTo>
                  <a:pt x="48" y="48"/>
                  <a:pt x="48" y="48"/>
                  <a:pt x="48" y="48"/>
                </a:cubicBezTo>
                <a:cubicBezTo>
                  <a:pt x="4" y="48"/>
                  <a:pt x="4" y="48"/>
                  <a:pt x="4" y="48"/>
                </a:cubicBezTo>
                <a:cubicBezTo>
                  <a:pt x="2" y="48"/>
                  <a:pt x="0" y="46"/>
                  <a:pt x="0" y="44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7"/>
                  <a:pt x="4" y="27"/>
                </a:cubicBezTo>
                <a:close/>
                <a:moveTo>
                  <a:pt x="58" y="90"/>
                </a:moveTo>
                <a:cubicBezTo>
                  <a:pt x="81" y="90"/>
                  <a:pt x="81" y="90"/>
                  <a:pt x="81" y="90"/>
                </a:cubicBezTo>
                <a:cubicBezTo>
                  <a:pt x="81" y="98"/>
                  <a:pt x="81" y="98"/>
                  <a:pt x="81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53" y="98"/>
                </a:moveTo>
                <a:cubicBezTo>
                  <a:pt x="53" y="101"/>
                  <a:pt x="53" y="101"/>
                  <a:pt x="53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98"/>
                  <a:pt x="29" y="98"/>
                  <a:pt x="29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90"/>
                  <a:pt x="0" y="90"/>
                  <a:pt x="0" y="90"/>
                </a:cubicBezTo>
                <a:cubicBezTo>
                  <a:pt x="29" y="90"/>
                  <a:pt x="29" y="90"/>
                  <a:pt x="29" y="90"/>
                </a:cubicBezTo>
                <a:cubicBezTo>
                  <a:pt x="29" y="87"/>
                  <a:pt x="29" y="87"/>
                  <a:pt x="29" y="87"/>
                </a:cubicBezTo>
                <a:cubicBezTo>
                  <a:pt x="38" y="87"/>
                  <a:pt x="38" y="87"/>
                  <a:pt x="38" y="87"/>
                </a:cubicBezTo>
                <a:cubicBezTo>
                  <a:pt x="38" y="76"/>
                  <a:pt x="38" y="76"/>
                  <a:pt x="38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2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6"/>
                  <a:pt x="2" y="54"/>
                  <a:pt x="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76"/>
                  <a:pt x="48" y="76"/>
                  <a:pt x="48" y="76"/>
                </a:cubicBezTo>
                <a:cubicBezTo>
                  <a:pt x="44" y="76"/>
                  <a:pt x="44" y="76"/>
                  <a:pt x="44" y="76"/>
                </a:cubicBezTo>
                <a:cubicBezTo>
                  <a:pt x="44" y="87"/>
                  <a:pt x="44" y="87"/>
                  <a:pt x="44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3" y="90"/>
                  <a:pt x="53" y="90"/>
                  <a:pt x="53" y="90"/>
                </a:cubicBezTo>
                <a:cubicBezTo>
                  <a:pt x="53" y="98"/>
                  <a:pt x="53" y="98"/>
                  <a:pt x="53" y="98"/>
                </a:cubicBezTo>
                <a:close/>
                <a:moveTo>
                  <a:pt x="4" y="0"/>
                </a:moveTo>
                <a:cubicBezTo>
                  <a:pt x="48" y="0"/>
                  <a:pt x="48" y="0"/>
                  <a:pt x="48" y="0"/>
                </a:cubicBezTo>
                <a:cubicBezTo>
                  <a:pt x="48" y="21"/>
                  <a:pt x="48" y="21"/>
                  <a:pt x="48" y="21"/>
                </a:cubicBezTo>
                <a:cubicBezTo>
                  <a:pt x="4" y="21"/>
                  <a:pt x="4" y="21"/>
                  <a:pt x="4" y="21"/>
                </a:cubicBezTo>
                <a:cubicBezTo>
                  <a:pt x="2" y="21"/>
                  <a:pt x="0" y="19"/>
                  <a:pt x="0" y="17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53" y="54"/>
                </a:moveTo>
                <a:cubicBezTo>
                  <a:pt x="53" y="76"/>
                  <a:pt x="53" y="76"/>
                  <a:pt x="53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9" y="76"/>
                  <a:pt x="81" y="74"/>
                  <a:pt x="81" y="72"/>
                </a:cubicBezTo>
                <a:cubicBezTo>
                  <a:pt x="81" y="58"/>
                  <a:pt x="81" y="58"/>
                  <a:pt x="81" y="58"/>
                </a:cubicBezTo>
                <a:cubicBezTo>
                  <a:pt x="81" y="56"/>
                  <a:pt x="79" y="54"/>
                  <a:pt x="77" y="54"/>
                </a:cubicBezTo>
                <a:cubicBezTo>
                  <a:pt x="53" y="54"/>
                  <a:pt x="53" y="54"/>
                  <a:pt x="53" y="54"/>
                </a:cubicBezTo>
                <a:close/>
                <a:moveTo>
                  <a:pt x="59" y="8"/>
                </a:moveTo>
                <a:cubicBezTo>
                  <a:pt x="69" y="8"/>
                  <a:pt x="69" y="8"/>
                  <a:pt x="69" y="8"/>
                </a:cubicBezTo>
                <a:cubicBezTo>
                  <a:pt x="69" y="13"/>
                  <a:pt x="69" y="13"/>
                  <a:pt x="69" y="13"/>
                </a:cubicBezTo>
                <a:cubicBezTo>
                  <a:pt x="59" y="13"/>
                  <a:pt x="59" y="13"/>
                  <a:pt x="59" y="13"/>
                </a:cubicBezTo>
                <a:cubicBezTo>
                  <a:pt x="59" y="8"/>
                  <a:pt x="59" y="8"/>
                  <a:pt x="59" y="8"/>
                </a:cubicBezTo>
                <a:close/>
                <a:moveTo>
                  <a:pt x="59" y="63"/>
                </a:moveTo>
                <a:cubicBezTo>
                  <a:pt x="69" y="63"/>
                  <a:pt x="69" y="63"/>
                  <a:pt x="69" y="63"/>
                </a:cubicBezTo>
                <a:cubicBezTo>
                  <a:pt x="69" y="67"/>
                  <a:pt x="69" y="67"/>
                  <a:pt x="6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9" y="63"/>
                  <a:pt x="59" y="63"/>
                  <a:pt x="59" y="63"/>
                </a:cubicBezTo>
                <a:close/>
                <a:moveTo>
                  <a:pt x="59" y="35"/>
                </a:moveTo>
                <a:cubicBezTo>
                  <a:pt x="69" y="35"/>
                  <a:pt x="69" y="35"/>
                  <a:pt x="69" y="35"/>
                </a:cubicBezTo>
                <a:cubicBezTo>
                  <a:pt x="69" y="40"/>
                  <a:pt x="69" y="40"/>
                  <a:pt x="69" y="40"/>
                </a:cubicBezTo>
                <a:cubicBezTo>
                  <a:pt x="59" y="40"/>
                  <a:pt x="59" y="40"/>
                  <a:pt x="59" y="40"/>
                </a:cubicBezTo>
                <a:cubicBezTo>
                  <a:pt x="59" y="35"/>
                  <a:pt x="59" y="35"/>
                  <a:pt x="59" y="35"/>
                </a:cubicBezTo>
                <a:close/>
                <a:moveTo>
                  <a:pt x="53" y="0"/>
                </a:moveTo>
                <a:cubicBezTo>
                  <a:pt x="53" y="21"/>
                  <a:pt x="53" y="21"/>
                  <a:pt x="53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9" y="21"/>
                  <a:pt x="81" y="19"/>
                  <a:pt x="81" y="17"/>
                </a:cubicBezTo>
                <a:cubicBezTo>
                  <a:pt x="81" y="4"/>
                  <a:pt x="81" y="4"/>
                  <a:pt x="81" y="4"/>
                </a:cubicBezTo>
                <a:cubicBezTo>
                  <a:pt x="81" y="2"/>
                  <a:pt x="79" y="0"/>
                  <a:pt x="77" y="0"/>
                </a:cubicBezTo>
                <a:cubicBezTo>
                  <a:pt x="53" y="0"/>
                  <a:pt x="53" y="0"/>
                  <a:pt x="53" y="0"/>
                </a:cubicBezTo>
                <a:close/>
                <a:moveTo>
                  <a:pt x="53" y="27"/>
                </a:moveTo>
                <a:cubicBezTo>
                  <a:pt x="53" y="48"/>
                  <a:pt x="53" y="48"/>
                  <a:pt x="53" y="48"/>
                </a:cubicBezTo>
                <a:cubicBezTo>
                  <a:pt x="77" y="48"/>
                  <a:pt x="77" y="48"/>
                  <a:pt x="77" y="48"/>
                </a:cubicBezTo>
                <a:cubicBezTo>
                  <a:pt x="79" y="48"/>
                  <a:pt x="81" y="46"/>
                  <a:pt x="81" y="44"/>
                </a:cubicBezTo>
                <a:cubicBezTo>
                  <a:pt x="81" y="31"/>
                  <a:pt x="81" y="31"/>
                  <a:pt x="81" y="31"/>
                </a:cubicBezTo>
                <a:cubicBezTo>
                  <a:pt x="81" y="29"/>
                  <a:pt x="79" y="27"/>
                  <a:pt x="77" y="27"/>
                </a:cubicBezTo>
                <a:lnTo>
                  <a:pt x="53" y="27"/>
                </a:ln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460" y="1084580"/>
            <a:ext cx="2365375" cy="177482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319530" y="2976245"/>
            <a:ext cx="20167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温湿度传感器模块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70" y="3527425"/>
            <a:ext cx="2513965" cy="188658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221740" y="5647055"/>
            <a:ext cx="19615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光电传感器模块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5709920" y="1084580"/>
            <a:ext cx="49936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/>
          </a:p>
          <a:p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454525" y="1084580"/>
            <a:ext cx="6249035" cy="583565"/>
          </a:xfrm>
          <a:prstGeom prst="rect">
            <a:avLst/>
          </a:prstGeom>
          <a:noFill/>
          <a:ln>
            <a:noFill/>
          </a:ln>
        </p:spPr>
        <p:txBody>
          <a:bodyPr wrap="square" rtlCol="0" anchor="t">
            <a:spAutoFit/>
          </a:bodyPr>
          <a:lstStyle/>
          <a:p>
            <a:pPr algn="ctr"/>
            <a:r>
              <a:rPr lang="zh-CN" altLang="en-US" sz="3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基于</a:t>
            </a:r>
            <a:r>
              <a:rPr lang="en-US" altLang="zh-CN" sz="3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ZigBee</a:t>
            </a:r>
            <a:r>
              <a:rPr lang="zh-CN" altLang="en-US" sz="3200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网络的环境监测系统</a:t>
            </a:r>
            <a:endParaRPr lang="zh-CN" altLang="en-US" sz="3200" b="1">
              <a:ln w="50800" cmpd="thickThin">
                <a:solidFill>
                  <a:srgbClr val="5B9BD5">
                    <a:lumMod val="75000"/>
                  </a:srgbClr>
                </a:solidFill>
                <a:prstDash val="solid"/>
              </a:ln>
              <a:solidFill>
                <a:schemeClr val="bg1"/>
              </a:solidFill>
              <a:effectLst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880610" y="2294890"/>
            <a:ext cx="603694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通过温湿度传感器以及光电传感器，实时监测周围环境温湿度及光照强度，基于</a:t>
            </a:r>
            <a:r>
              <a:rPr lang="en-US" altLang="zh-CN"/>
              <a:t>ZigBee</a:t>
            </a:r>
            <a:r>
              <a:rPr lang="zh-CN" altLang="en-US"/>
              <a:t>网络，与适配器进行通信，适配器通过串口将数据传给上位机，从而实现环境监测系统的构建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1" y="2637885"/>
            <a:ext cx="3719465" cy="16203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2837" y="2651823"/>
            <a:ext cx="1845907" cy="1664295"/>
            <a:chOff x="3720691" y="2824413"/>
            <a:chExt cx="1341120" cy="1209172"/>
          </a:xfrm>
        </p:grpSpPr>
        <p:sp>
          <p:nvSpPr>
            <p:cNvPr id="16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62" name="Freeform 5"/>
          <p:cNvSpPr/>
          <p:nvPr/>
        </p:nvSpPr>
        <p:spPr bwMode="auto">
          <a:xfrm rot="1855731">
            <a:off x="2879239" y="2765788"/>
            <a:ext cx="1593103" cy="143636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4467735" y="2772359"/>
            <a:ext cx="278312" cy="184463"/>
            <a:chOff x="9482595" y="2565731"/>
            <a:chExt cx="278384" cy="184511"/>
          </a:xfrm>
        </p:grpSpPr>
        <p:sp>
          <p:nvSpPr>
            <p:cNvPr id="170" name="椭圆 169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5448097" y="2601133"/>
            <a:ext cx="6551023" cy="1620351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671914" y="2601133"/>
            <a:ext cx="5543172" cy="1620351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17"/>
          <p:cNvSpPr txBox="1"/>
          <p:nvPr/>
        </p:nvSpPr>
        <p:spPr>
          <a:xfrm flipH="1">
            <a:off x="5880032" y="2789231"/>
            <a:ext cx="3599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2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9" name="文本框 9"/>
          <p:cNvSpPr txBox="1"/>
          <p:nvPr/>
        </p:nvSpPr>
        <p:spPr>
          <a:xfrm>
            <a:off x="6959871" y="2673122"/>
            <a:ext cx="2735592" cy="500117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团队简介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7035344" y="3249024"/>
            <a:ext cx="1436301" cy="215265"/>
            <a:chOff x="4369395" y="3284984"/>
            <a:chExt cx="1436675" cy="215322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6" y="3284984"/>
              <a:ext cx="1224134" cy="21532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成员简介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Freeform 261"/>
          <p:cNvSpPr/>
          <p:nvPr/>
        </p:nvSpPr>
        <p:spPr bwMode="auto">
          <a:xfrm>
            <a:off x="3302303" y="3173128"/>
            <a:ext cx="679211" cy="679211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rgbClr val="414455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471714" y="3257279"/>
            <a:ext cx="1436301" cy="215444"/>
            <a:chOff x="4369395" y="3284984"/>
            <a:chExt cx="1436675" cy="215501"/>
          </a:xfrm>
        </p:grpSpPr>
        <p:sp>
          <p:nvSpPr>
            <p:cNvPr id="3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成员分工</a:t>
              </a:r>
            </a:p>
          </p:txBody>
        </p:sp>
        <p:grpSp>
          <p:nvGrpSpPr>
            <p:cNvPr id="4" name="组合 3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5" name="椭圆 4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6" name="等腰三角形 5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bldLvl="0" animBg="1"/>
      <p:bldP spid="162" grpId="0" bldLvl="0" animBg="1"/>
      <p:bldP spid="16" grpId="0" bldLvl="0" animBg="1"/>
      <p:bldP spid="17" grpId="0" bldLvl="0" animBg="1"/>
      <p:bldP spid="18" grpId="0"/>
      <p:bldP spid="19" grpId="0"/>
      <p:bldP spid="55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组合 67"/>
          <p:cNvGrpSpPr/>
          <p:nvPr/>
        </p:nvGrpSpPr>
        <p:grpSpPr>
          <a:xfrm>
            <a:off x="552828" y="190085"/>
            <a:ext cx="670385" cy="604428"/>
            <a:chOff x="5424755" y="1340768"/>
            <a:chExt cx="670560" cy="604586"/>
          </a:xfrm>
        </p:grpSpPr>
        <p:grpSp>
          <p:nvGrpSpPr>
            <p:cNvPr id="70" name="组合 69"/>
            <p:cNvGrpSpPr/>
            <p:nvPr/>
          </p:nvGrpSpPr>
          <p:grpSpPr>
            <a:xfrm>
              <a:off x="5424755" y="1340768"/>
              <a:ext cx="670560" cy="604586"/>
              <a:chOff x="3720691" y="2824413"/>
              <a:chExt cx="1341120" cy="1209172"/>
            </a:xfrm>
          </p:grpSpPr>
          <p:sp>
            <p:nvSpPr>
              <p:cNvPr id="72" name="Freeform 5"/>
              <p:cNvSpPr/>
              <p:nvPr/>
            </p:nvSpPr>
            <p:spPr bwMode="auto">
              <a:xfrm rot="1855731">
                <a:off x="3720691" y="2824413"/>
                <a:ext cx="1341120" cy="1209172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16200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190500" dist="1143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  <p:sp>
            <p:nvSpPr>
              <p:cNvPr id="81" name="Freeform 5"/>
              <p:cNvSpPr/>
              <p:nvPr/>
            </p:nvSpPr>
            <p:spPr bwMode="auto">
              <a:xfrm rot="1855731">
                <a:off x="3764581" y="2863367"/>
                <a:ext cx="1264630" cy="1140208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gradFill>
                <a:gsLst>
                  <a:gs pos="0">
                    <a:srgbClr val="D3D3D3"/>
                  </a:gs>
                  <a:gs pos="100000">
                    <a:srgbClr val="F9F9F9"/>
                  </a:gs>
                </a:gsLst>
                <a:lin ang="21594000" scaled="0"/>
              </a:gradFill>
              <a:ln w="12700" cap="flat">
                <a:noFill/>
                <a:prstDash val="solid"/>
                <a:miter lim="800000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/>
              </a:p>
            </p:txBody>
          </p:sp>
        </p:grpSp>
        <p:sp>
          <p:nvSpPr>
            <p:cNvPr id="71" name="Freeform 5"/>
            <p:cNvSpPr/>
            <p:nvPr/>
          </p:nvSpPr>
          <p:spPr bwMode="auto">
            <a:xfrm rot="1855731">
              <a:off x="5470180" y="1383052"/>
              <a:ext cx="576760" cy="520015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noFill/>
            <a:ln w="9525" cap="flat">
              <a:solidFill>
                <a:srgbClr val="414455"/>
              </a:solidFill>
              <a:prstDash val="sysDash"/>
              <a:miter lim="800000"/>
            </a:ln>
            <a:effectLst/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23" name="文本框 9"/>
          <p:cNvSpPr txBox="1"/>
          <p:nvPr/>
        </p:nvSpPr>
        <p:spPr>
          <a:xfrm>
            <a:off x="1269832" y="308836"/>
            <a:ext cx="1871720" cy="344170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</a:p>
        </p:txBody>
      </p:sp>
      <p:cxnSp>
        <p:nvCxnSpPr>
          <p:cNvPr id="124" name="直接连接符 123"/>
          <p:cNvCxnSpPr/>
          <p:nvPr/>
        </p:nvCxnSpPr>
        <p:spPr>
          <a:xfrm>
            <a:off x="1341822" y="668781"/>
            <a:ext cx="9721436" cy="0"/>
          </a:xfrm>
          <a:prstGeom prst="line">
            <a:avLst/>
          </a:prstGeom>
          <a:ln>
            <a:solidFill>
              <a:srgbClr val="414455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组合 124"/>
          <p:cNvGrpSpPr/>
          <p:nvPr/>
        </p:nvGrpSpPr>
        <p:grpSpPr>
          <a:xfrm>
            <a:off x="11236542" y="460805"/>
            <a:ext cx="258652" cy="233204"/>
            <a:chOff x="3720691" y="2824413"/>
            <a:chExt cx="1341120" cy="1209172"/>
          </a:xfrm>
        </p:grpSpPr>
        <p:sp>
          <p:nvSpPr>
            <p:cNvPr id="126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127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56" name="组合 55"/>
          <p:cNvGrpSpPr>
            <a:grpSpLocks noChangeAspect="1"/>
          </p:cNvGrpSpPr>
          <p:nvPr/>
        </p:nvGrpSpPr>
        <p:grpSpPr>
          <a:xfrm>
            <a:off x="726989" y="340108"/>
            <a:ext cx="364447" cy="312627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57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9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1044008" y="1881180"/>
            <a:ext cx="670385" cy="604428"/>
            <a:chOff x="5424755" y="1340768"/>
            <a:chExt cx="670560" cy="604586"/>
          </a:xfrm>
        </p:grpSpPr>
        <p:grpSp>
          <p:nvGrpSpPr>
            <p:cNvPr id="90" name="组合 8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92" name="组合 91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94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95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93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91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01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96" name="矩形 95"/>
          <p:cNvSpPr/>
          <p:nvPr/>
        </p:nvSpPr>
        <p:spPr>
          <a:xfrm>
            <a:off x="1896321" y="1725989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刘冬冬</a:t>
            </a:r>
          </a:p>
        </p:txBody>
      </p:sp>
      <p:sp>
        <p:nvSpPr>
          <p:cNvPr id="97" name="矩形 47"/>
          <p:cNvSpPr>
            <a:spLocks noChangeArrowheads="1"/>
          </p:cNvSpPr>
          <p:nvPr/>
        </p:nvSpPr>
        <p:spPr bwMode="auto">
          <a:xfrm>
            <a:off x="1896322" y="2048902"/>
            <a:ext cx="3683009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7" tIns="45704" rIns="91407" bIns="457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成员分工，功能设计，终端传感器处理，参与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QT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编程，与组员沟通</a:t>
            </a:r>
          </a:p>
        </p:txBody>
      </p:sp>
      <p:grpSp>
        <p:nvGrpSpPr>
          <p:cNvPr id="98" name="组合 97"/>
          <p:cNvGrpSpPr/>
          <p:nvPr/>
        </p:nvGrpSpPr>
        <p:grpSpPr>
          <a:xfrm>
            <a:off x="1044008" y="2777313"/>
            <a:ext cx="670385" cy="604428"/>
            <a:chOff x="5424755" y="1340768"/>
            <a:chExt cx="670560" cy="604586"/>
          </a:xfrm>
        </p:grpSpPr>
        <p:grpSp>
          <p:nvGrpSpPr>
            <p:cNvPr id="99" name="组合 98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03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04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02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0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02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05" name="矩形 104"/>
          <p:cNvSpPr/>
          <p:nvPr/>
        </p:nvSpPr>
        <p:spPr>
          <a:xfrm>
            <a:off x="1896321" y="2622122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何鑫</a:t>
            </a:r>
          </a:p>
        </p:txBody>
      </p:sp>
      <p:sp>
        <p:nvSpPr>
          <p:cNvPr id="106" name="矩形 47"/>
          <p:cNvSpPr>
            <a:spLocks noChangeArrowheads="1"/>
          </p:cNvSpPr>
          <p:nvPr/>
        </p:nvSpPr>
        <p:spPr bwMode="auto">
          <a:xfrm>
            <a:off x="1896322" y="2945035"/>
            <a:ext cx="3683009" cy="606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7" tIns="45704" rIns="91407" bIns="457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负责终端与协调器数据发送，串口通信失败</a:t>
            </a:r>
          </a:p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deBug.</a:t>
            </a:r>
          </a:p>
        </p:txBody>
      </p:sp>
      <p:grpSp>
        <p:nvGrpSpPr>
          <p:cNvPr id="107" name="组合 106"/>
          <p:cNvGrpSpPr/>
          <p:nvPr/>
        </p:nvGrpSpPr>
        <p:grpSpPr>
          <a:xfrm>
            <a:off x="1044008" y="3656079"/>
            <a:ext cx="670385" cy="604428"/>
            <a:chOff x="5424755" y="1340768"/>
            <a:chExt cx="670560" cy="604586"/>
          </a:xfrm>
        </p:grpSpPr>
        <p:grpSp>
          <p:nvGrpSpPr>
            <p:cNvPr id="108" name="组合 107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10" name="组合 109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12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13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11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09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03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14" name="矩形 113"/>
          <p:cNvSpPr/>
          <p:nvPr/>
        </p:nvSpPr>
        <p:spPr>
          <a:xfrm>
            <a:off x="1896321" y="3500887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蒋勇正</a:t>
            </a:r>
          </a:p>
        </p:txBody>
      </p:sp>
      <p:sp>
        <p:nvSpPr>
          <p:cNvPr id="115" name="矩形 47"/>
          <p:cNvSpPr>
            <a:spLocks noChangeArrowheads="1"/>
          </p:cNvSpPr>
          <p:nvPr/>
        </p:nvSpPr>
        <p:spPr bwMode="auto">
          <a:xfrm>
            <a:off x="1896322" y="3823801"/>
            <a:ext cx="3683009" cy="347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7" tIns="45704" rIns="91407" bIns="457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参与终端与协调器通信，参与需求矩阵</a:t>
            </a:r>
          </a:p>
        </p:txBody>
      </p:sp>
      <p:grpSp>
        <p:nvGrpSpPr>
          <p:cNvPr id="116" name="组合 115"/>
          <p:cNvGrpSpPr/>
          <p:nvPr/>
        </p:nvGrpSpPr>
        <p:grpSpPr>
          <a:xfrm>
            <a:off x="1044008" y="4548497"/>
            <a:ext cx="670385" cy="604428"/>
            <a:chOff x="5424755" y="1340768"/>
            <a:chExt cx="670560" cy="604586"/>
          </a:xfrm>
        </p:grpSpPr>
        <p:grpSp>
          <p:nvGrpSpPr>
            <p:cNvPr id="117" name="组合 116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19" name="组合 118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21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22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20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18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8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04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128" name="矩形 127"/>
          <p:cNvSpPr/>
          <p:nvPr/>
        </p:nvSpPr>
        <p:spPr>
          <a:xfrm>
            <a:off x="1896321" y="4393306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押诚傲</a:t>
            </a:r>
          </a:p>
        </p:txBody>
      </p:sp>
      <p:grpSp>
        <p:nvGrpSpPr>
          <p:cNvPr id="130" name="组合 129"/>
          <p:cNvGrpSpPr/>
          <p:nvPr/>
        </p:nvGrpSpPr>
        <p:grpSpPr>
          <a:xfrm>
            <a:off x="5601720" y="2061805"/>
            <a:ext cx="278312" cy="184463"/>
            <a:chOff x="9482595" y="2565731"/>
            <a:chExt cx="278384" cy="184511"/>
          </a:xfrm>
        </p:grpSpPr>
        <p:sp>
          <p:nvSpPr>
            <p:cNvPr id="131" name="椭圆 130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2" name="椭圆 131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6649788" y="1881254"/>
            <a:ext cx="670385" cy="604428"/>
            <a:chOff x="5424755" y="1340768"/>
            <a:chExt cx="670560" cy="604586"/>
          </a:xfrm>
        </p:grpSpPr>
        <p:grpSp>
          <p:nvGrpSpPr>
            <p:cNvPr id="12" name="组合 11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13" name="组合 12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14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15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16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17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</a:t>
              </a:r>
              <a:r>
                <a:rPr lang="en-US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5</a:t>
              </a:r>
            </a:p>
          </p:txBody>
        </p:sp>
      </p:grpSp>
      <p:sp>
        <p:nvSpPr>
          <p:cNvPr id="18" name="矩形 47"/>
          <p:cNvSpPr>
            <a:spLocks noChangeArrowheads="1"/>
          </p:cNvSpPr>
          <p:nvPr/>
        </p:nvSpPr>
        <p:spPr bwMode="auto">
          <a:xfrm>
            <a:off x="7502102" y="2048976"/>
            <a:ext cx="3683009" cy="3479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07" tIns="45704" rIns="91407" bIns="45704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主要制作上位机</a:t>
            </a:r>
            <a:r>
              <a:rPr lang="en-US" altLang="zh-CN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QT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sym typeface="微软雅黑" panose="020B0503020204020204" pitchFamily="34" charset="-122"/>
              </a:rPr>
              <a:t>界面，需求矩阵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6649788" y="2773672"/>
            <a:ext cx="670385" cy="604428"/>
            <a:chOff x="5424755" y="1340768"/>
            <a:chExt cx="670560" cy="604586"/>
          </a:xfrm>
        </p:grpSpPr>
        <p:grpSp>
          <p:nvGrpSpPr>
            <p:cNvPr id="20" name="组合 19"/>
            <p:cNvGrpSpPr/>
            <p:nvPr/>
          </p:nvGrpSpPr>
          <p:grpSpPr>
            <a:xfrm>
              <a:off x="5424755" y="1340768"/>
              <a:ext cx="670560" cy="604586"/>
              <a:chOff x="5424755" y="1340768"/>
              <a:chExt cx="670560" cy="604586"/>
            </a:xfrm>
          </p:grpSpPr>
          <p:grpSp>
            <p:nvGrpSpPr>
              <p:cNvPr id="21" name="组合 20"/>
              <p:cNvGrpSpPr/>
              <p:nvPr/>
            </p:nvGrpSpPr>
            <p:grpSpPr>
              <a:xfrm>
                <a:off x="5424755" y="1340768"/>
                <a:ext cx="670560" cy="604586"/>
                <a:chOff x="3720691" y="2824413"/>
                <a:chExt cx="1341120" cy="1209172"/>
              </a:xfrm>
            </p:grpSpPr>
            <p:sp>
              <p:nvSpPr>
                <p:cNvPr id="22" name="Freeform 5"/>
                <p:cNvSpPr/>
                <p:nvPr/>
              </p:nvSpPr>
              <p:spPr bwMode="auto">
                <a:xfrm rot="1855731">
                  <a:off x="3720691" y="2824413"/>
                  <a:ext cx="1341120" cy="1209172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16200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190500" dist="1143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  <p:sp>
              <p:nvSpPr>
                <p:cNvPr id="23" name="Freeform 5"/>
                <p:cNvSpPr/>
                <p:nvPr/>
              </p:nvSpPr>
              <p:spPr bwMode="auto">
                <a:xfrm rot="1855731">
                  <a:off x="3764581" y="2863367"/>
                  <a:ext cx="1264630" cy="1140208"/>
                </a:xfrm>
                <a:custGeom>
                  <a:avLst/>
                  <a:gdLst>
                    <a:gd name="T0" fmla="*/ 2151 w 2740"/>
                    <a:gd name="T1" fmla="*/ 2315 h 2446"/>
                    <a:gd name="T2" fmla="*/ 2055 w 2740"/>
                    <a:gd name="T3" fmla="*/ 2410 h 2446"/>
                    <a:gd name="T4" fmla="*/ 1918 w 2740"/>
                    <a:gd name="T5" fmla="*/ 2445 h 2446"/>
                    <a:gd name="T6" fmla="*/ 816 w 2740"/>
                    <a:gd name="T7" fmla="*/ 2445 h 2446"/>
                    <a:gd name="T8" fmla="*/ 685 w 2740"/>
                    <a:gd name="T9" fmla="*/ 2410 h 2446"/>
                    <a:gd name="T10" fmla="*/ 589 w 2740"/>
                    <a:gd name="T11" fmla="*/ 2314 h 2446"/>
                    <a:gd name="T12" fmla="*/ 36 w 2740"/>
                    <a:gd name="T13" fmla="*/ 1356 h 2446"/>
                    <a:gd name="T14" fmla="*/ 0 w 2740"/>
                    <a:gd name="T15" fmla="*/ 1223 h 2446"/>
                    <a:gd name="T16" fmla="*/ 36 w 2740"/>
                    <a:gd name="T17" fmla="*/ 1089 h 2446"/>
                    <a:gd name="T18" fmla="*/ 587 w 2740"/>
                    <a:gd name="T19" fmla="*/ 135 h 2446"/>
                    <a:gd name="T20" fmla="*/ 685 w 2740"/>
                    <a:gd name="T21" fmla="*/ 37 h 2446"/>
                    <a:gd name="T22" fmla="*/ 810 w 2740"/>
                    <a:gd name="T23" fmla="*/ 1 h 2446"/>
                    <a:gd name="T24" fmla="*/ 1916 w 2740"/>
                    <a:gd name="T25" fmla="*/ 1 h 2446"/>
                    <a:gd name="T26" fmla="*/ 2055 w 2740"/>
                    <a:gd name="T27" fmla="*/ 37 h 2446"/>
                    <a:gd name="T28" fmla="*/ 2151 w 2740"/>
                    <a:gd name="T29" fmla="*/ 132 h 2446"/>
                    <a:gd name="T30" fmla="*/ 2702 w 2740"/>
                    <a:gd name="T31" fmla="*/ 1086 h 2446"/>
                    <a:gd name="T32" fmla="*/ 2740 w 2740"/>
                    <a:gd name="T33" fmla="*/ 1223 h 2446"/>
                    <a:gd name="T34" fmla="*/ 2701 w 2740"/>
                    <a:gd name="T35" fmla="*/ 1361 h 2446"/>
                    <a:gd name="T36" fmla="*/ 2151 w 2740"/>
                    <a:gd name="T37" fmla="*/ 2315 h 2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740" h="2446">
                      <a:moveTo>
                        <a:pt x="2151" y="2315"/>
                      </a:moveTo>
                      <a:cubicBezTo>
                        <a:pt x="2128" y="2353"/>
                        <a:pt x="2096" y="2386"/>
                        <a:pt x="2055" y="2410"/>
                      </a:cubicBezTo>
                      <a:cubicBezTo>
                        <a:pt x="2012" y="2435"/>
                        <a:pt x="1965" y="2446"/>
                        <a:pt x="1918" y="2445"/>
                      </a:cubicBezTo>
                      <a:lnTo>
                        <a:pt x="816" y="2445"/>
                      </a:lnTo>
                      <a:cubicBezTo>
                        <a:pt x="772" y="2445"/>
                        <a:pt x="726" y="2434"/>
                        <a:pt x="685" y="2410"/>
                      </a:cubicBezTo>
                      <a:cubicBezTo>
                        <a:pt x="644" y="2386"/>
                        <a:pt x="611" y="2353"/>
                        <a:pt x="589" y="2314"/>
                      </a:cubicBezTo>
                      <a:lnTo>
                        <a:pt x="36" y="1356"/>
                      </a:lnTo>
                      <a:cubicBezTo>
                        <a:pt x="13" y="1317"/>
                        <a:pt x="0" y="1272"/>
                        <a:pt x="0" y="1223"/>
                      </a:cubicBezTo>
                      <a:cubicBezTo>
                        <a:pt x="0" y="1174"/>
                        <a:pt x="13" y="1129"/>
                        <a:pt x="36" y="1089"/>
                      </a:cubicBezTo>
                      <a:lnTo>
                        <a:pt x="587" y="135"/>
                      </a:lnTo>
                      <a:cubicBezTo>
                        <a:pt x="610" y="96"/>
                        <a:pt x="643" y="61"/>
                        <a:pt x="685" y="37"/>
                      </a:cubicBezTo>
                      <a:cubicBezTo>
                        <a:pt x="724" y="14"/>
                        <a:pt x="767" y="2"/>
                        <a:pt x="810" y="1"/>
                      </a:cubicBezTo>
                      <a:lnTo>
                        <a:pt x="1916" y="1"/>
                      </a:lnTo>
                      <a:cubicBezTo>
                        <a:pt x="1963" y="0"/>
                        <a:pt x="2011" y="11"/>
                        <a:pt x="2055" y="37"/>
                      </a:cubicBezTo>
                      <a:cubicBezTo>
                        <a:pt x="2096" y="60"/>
                        <a:pt x="2129" y="93"/>
                        <a:pt x="2151" y="132"/>
                      </a:cubicBezTo>
                      <a:lnTo>
                        <a:pt x="2702" y="1086"/>
                      </a:lnTo>
                      <a:cubicBezTo>
                        <a:pt x="2726" y="1126"/>
                        <a:pt x="2740" y="1173"/>
                        <a:pt x="2740" y="1223"/>
                      </a:cubicBezTo>
                      <a:cubicBezTo>
                        <a:pt x="2740" y="1274"/>
                        <a:pt x="2726" y="1321"/>
                        <a:pt x="2701" y="1361"/>
                      </a:cubicBezTo>
                      <a:lnTo>
                        <a:pt x="2151" y="2315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D3D3D3"/>
                    </a:gs>
                    <a:gs pos="100000">
                      <a:srgbClr val="F9F9F9"/>
                    </a:gs>
                  </a:gsLst>
                  <a:lin ang="21594000" scaled="0"/>
                </a:gradFill>
                <a:ln w="12700" cap="flat">
                  <a:noFill/>
                  <a:prstDash val="solid"/>
                  <a:miter lim="800000"/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vert="horz" wrap="square" lIns="91416" tIns="45708" rIns="91416" bIns="45708" numCol="1" anchor="t" anchorCtr="0" compatLnSpc="1"/>
                <a:lstStyle/>
                <a:p>
                  <a:endParaRPr lang="zh-CN" altLang="en-US">
                    <a:solidFill>
                      <a:srgbClr val="414455"/>
                    </a:solidFill>
                  </a:endParaRPr>
                </a:p>
              </p:txBody>
            </p:sp>
          </p:grpSp>
          <p:sp>
            <p:nvSpPr>
              <p:cNvPr id="24" name="Freeform 5"/>
              <p:cNvSpPr/>
              <p:nvPr/>
            </p:nvSpPr>
            <p:spPr bwMode="auto">
              <a:xfrm rot="1855731">
                <a:off x="5470180" y="1383052"/>
                <a:ext cx="576760" cy="520015"/>
              </a:xfrm>
              <a:custGeom>
                <a:avLst/>
                <a:gdLst>
                  <a:gd name="T0" fmla="*/ 2151 w 2740"/>
                  <a:gd name="T1" fmla="*/ 2315 h 2446"/>
                  <a:gd name="T2" fmla="*/ 2055 w 2740"/>
                  <a:gd name="T3" fmla="*/ 2410 h 2446"/>
                  <a:gd name="T4" fmla="*/ 1918 w 2740"/>
                  <a:gd name="T5" fmla="*/ 2445 h 2446"/>
                  <a:gd name="T6" fmla="*/ 816 w 2740"/>
                  <a:gd name="T7" fmla="*/ 2445 h 2446"/>
                  <a:gd name="T8" fmla="*/ 685 w 2740"/>
                  <a:gd name="T9" fmla="*/ 2410 h 2446"/>
                  <a:gd name="T10" fmla="*/ 589 w 2740"/>
                  <a:gd name="T11" fmla="*/ 2314 h 2446"/>
                  <a:gd name="T12" fmla="*/ 36 w 2740"/>
                  <a:gd name="T13" fmla="*/ 1356 h 2446"/>
                  <a:gd name="T14" fmla="*/ 0 w 2740"/>
                  <a:gd name="T15" fmla="*/ 1223 h 2446"/>
                  <a:gd name="T16" fmla="*/ 36 w 2740"/>
                  <a:gd name="T17" fmla="*/ 1089 h 2446"/>
                  <a:gd name="T18" fmla="*/ 587 w 2740"/>
                  <a:gd name="T19" fmla="*/ 135 h 2446"/>
                  <a:gd name="T20" fmla="*/ 685 w 2740"/>
                  <a:gd name="T21" fmla="*/ 37 h 2446"/>
                  <a:gd name="T22" fmla="*/ 810 w 2740"/>
                  <a:gd name="T23" fmla="*/ 1 h 2446"/>
                  <a:gd name="T24" fmla="*/ 1916 w 2740"/>
                  <a:gd name="T25" fmla="*/ 1 h 2446"/>
                  <a:gd name="T26" fmla="*/ 2055 w 2740"/>
                  <a:gd name="T27" fmla="*/ 37 h 2446"/>
                  <a:gd name="T28" fmla="*/ 2151 w 2740"/>
                  <a:gd name="T29" fmla="*/ 132 h 2446"/>
                  <a:gd name="T30" fmla="*/ 2702 w 2740"/>
                  <a:gd name="T31" fmla="*/ 1086 h 2446"/>
                  <a:gd name="T32" fmla="*/ 2740 w 2740"/>
                  <a:gd name="T33" fmla="*/ 1223 h 2446"/>
                  <a:gd name="T34" fmla="*/ 2701 w 2740"/>
                  <a:gd name="T35" fmla="*/ 1361 h 2446"/>
                  <a:gd name="T36" fmla="*/ 2151 w 2740"/>
                  <a:gd name="T37" fmla="*/ 2315 h 24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740" h="2446">
                    <a:moveTo>
                      <a:pt x="2151" y="2315"/>
                    </a:moveTo>
                    <a:cubicBezTo>
                      <a:pt x="2128" y="2353"/>
                      <a:pt x="2096" y="2386"/>
                      <a:pt x="2055" y="2410"/>
                    </a:cubicBezTo>
                    <a:cubicBezTo>
                      <a:pt x="2012" y="2435"/>
                      <a:pt x="1965" y="2446"/>
                      <a:pt x="1918" y="2445"/>
                    </a:cubicBezTo>
                    <a:lnTo>
                      <a:pt x="816" y="2445"/>
                    </a:lnTo>
                    <a:cubicBezTo>
                      <a:pt x="772" y="2445"/>
                      <a:pt x="726" y="2434"/>
                      <a:pt x="685" y="2410"/>
                    </a:cubicBezTo>
                    <a:cubicBezTo>
                      <a:pt x="644" y="2386"/>
                      <a:pt x="611" y="2353"/>
                      <a:pt x="589" y="2314"/>
                    </a:cubicBezTo>
                    <a:lnTo>
                      <a:pt x="36" y="1356"/>
                    </a:lnTo>
                    <a:cubicBezTo>
                      <a:pt x="13" y="1317"/>
                      <a:pt x="0" y="1272"/>
                      <a:pt x="0" y="1223"/>
                    </a:cubicBezTo>
                    <a:cubicBezTo>
                      <a:pt x="0" y="1174"/>
                      <a:pt x="13" y="1129"/>
                      <a:pt x="36" y="1089"/>
                    </a:cubicBezTo>
                    <a:lnTo>
                      <a:pt x="587" y="135"/>
                    </a:lnTo>
                    <a:cubicBezTo>
                      <a:pt x="610" y="96"/>
                      <a:pt x="643" y="61"/>
                      <a:pt x="685" y="37"/>
                    </a:cubicBezTo>
                    <a:cubicBezTo>
                      <a:pt x="724" y="14"/>
                      <a:pt x="767" y="2"/>
                      <a:pt x="810" y="1"/>
                    </a:cubicBezTo>
                    <a:lnTo>
                      <a:pt x="1916" y="1"/>
                    </a:lnTo>
                    <a:cubicBezTo>
                      <a:pt x="1963" y="0"/>
                      <a:pt x="2011" y="11"/>
                      <a:pt x="2055" y="37"/>
                    </a:cubicBezTo>
                    <a:cubicBezTo>
                      <a:pt x="2096" y="60"/>
                      <a:pt x="2129" y="93"/>
                      <a:pt x="2151" y="132"/>
                    </a:cubicBezTo>
                    <a:lnTo>
                      <a:pt x="2702" y="1086"/>
                    </a:lnTo>
                    <a:cubicBezTo>
                      <a:pt x="2726" y="1126"/>
                      <a:pt x="2740" y="1173"/>
                      <a:pt x="2740" y="1223"/>
                    </a:cubicBezTo>
                    <a:cubicBezTo>
                      <a:pt x="2740" y="1274"/>
                      <a:pt x="2726" y="1321"/>
                      <a:pt x="2701" y="1361"/>
                    </a:cubicBezTo>
                    <a:lnTo>
                      <a:pt x="2151" y="2315"/>
                    </a:lnTo>
                    <a:close/>
                  </a:path>
                </a:pathLst>
              </a:custGeom>
              <a:noFill/>
              <a:ln w="9525" cap="flat">
                <a:solidFill>
                  <a:srgbClr val="414455"/>
                </a:solidFill>
                <a:prstDash val="sysDash"/>
                <a:miter lim="800000"/>
              </a:ln>
              <a:effectLst/>
            </p:spPr>
            <p:txBody>
              <a:bodyPr vert="horz" wrap="square" lIns="91416" tIns="45708" rIns="91416" bIns="45708" numCol="1" anchor="t" anchorCtr="0" compatLnSpc="1"/>
              <a:lstStyle/>
              <a:p>
                <a:endParaRPr lang="zh-CN" altLang="en-US">
                  <a:solidFill>
                    <a:srgbClr val="414455"/>
                  </a:solidFill>
                </a:endParaRPr>
              </a:p>
            </p:txBody>
          </p:sp>
        </p:grpSp>
        <p:sp>
          <p:nvSpPr>
            <p:cNvPr id="25" name="TextBox 7"/>
            <p:cNvSpPr>
              <a:spLocks noChangeArrowheads="1"/>
            </p:cNvSpPr>
            <p:nvPr/>
          </p:nvSpPr>
          <p:spPr bwMode="auto">
            <a:xfrm>
              <a:off x="5472003" y="1484784"/>
              <a:ext cx="576063" cy="3074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2000" b="1" dirty="0">
                  <a:solidFill>
                    <a:srgbClr val="414455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  <a:sym typeface="微软雅黑" panose="020B0503020204020204" pitchFamily="34" charset="-122"/>
                </a:rPr>
                <a:t>06</a:t>
              </a:r>
              <a:endParaRPr lang="zh-CN" altLang="en-US" sz="2000" b="1" dirty="0">
                <a:solidFill>
                  <a:srgbClr val="414455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26" name="矩形 25"/>
          <p:cNvSpPr/>
          <p:nvPr/>
        </p:nvSpPr>
        <p:spPr>
          <a:xfrm>
            <a:off x="7502101" y="2618481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汪顺</a:t>
            </a:r>
          </a:p>
        </p:txBody>
      </p:sp>
      <p:sp>
        <p:nvSpPr>
          <p:cNvPr id="45" name="矩形 44"/>
          <p:cNvSpPr/>
          <p:nvPr/>
        </p:nvSpPr>
        <p:spPr>
          <a:xfrm>
            <a:off x="7502101" y="1657726"/>
            <a:ext cx="1551363" cy="367030"/>
          </a:xfrm>
          <a:prstGeom prst="rect">
            <a:avLst/>
          </a:prstGeom>
        </p:spPr>
        <p:txBody>
          <a:bodyPr wrap="square" lIns="91407" tIns="45704" rIns="91407" bIns="45704">
            <a:spAutoFit/>
          </a:bodyPr>
          <a:lstStyle/>
          <a:p>
            <a:r>
              <a:rPr lang="zh-CN" altLang="en-US" b="1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肖扬</a:t>
            </a:r>
          </a:p>
        </p:txBody>
      </p:sp>
      <p:sp>
        <p:nvSpPr>
          <p:cNvPr id="46" name="文本框 45"/>
          <p:cNvSpPr txBox="1"/>
          <p:nvPr/>
        </p:nvSpPr>
        <p:spPr>
          <a:xfrm>
            <a:off x="2005965" y="4853940"/>
            <a:ext cx="3046730" cy="823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参与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QT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编程，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QT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端数据处理，参与</a:t>
            </a:r>
            <a:r>
              <a:rPr lang="zh-CN" altLang="en-US" sz="1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rPr>
              <a:t>串口通信</a:t>
            </a:r>
            <a:endParaRPr lang="en-US" altLang="zh-CN" sz="1400" dirty="0">
              <a:solidFill>
                <a:schemeClr val="bg1">
                  <a:lumMod val="50000"/>
                </a:schemeClr>
              </a:solidFill>
              <a:sym typeface="微软雅黑" panose="020B0503020204020204" pitchFamily="34" charset="-122"/>
            </a:endParaRPr>
          </a:p>
          <a:p>
            <a:endParaRPr lang="zh-CN" altLang="en-US" sz="1400"/>
          </a:p>
        </p:txBody>
      </p:sp>
      <p:sp>
        <p:nvSpPr>
          <p:cNvPr id="47" name="文本框 46"/>
          <p:cNvSpPr txBox="1"/>
          <p:nvPr/>
        </p:nvSpPr>
        <p:spPr>
          <a:xfrm>
            <a:off x="7607300" y="3046095"/>
            <a:ext cx="272669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PPT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编写，参与协调器数据发送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4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4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4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4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4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00"/>
                            </p:stCondLst>
                            <p:childTnLst>
                              <p:par>
                                <p:cTn id="8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4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4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/>
      <p:bldP spid="97" grpId="0"/>
      <p:bldP spid="105" grpId="0"/>
      <p:bldP spid="106" grpId="0"/>
      <p:bldP spid="114" grpId="0"/>
      <p:bldP spid="115" grpId="0"/>
      <p:bldP spid="128" grpId="0"/>
      <p:bldP spid="18" grpId="0"/>
      <p:bldP spid="26" grpId="0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圆角矩形 15"/>
          <p:cNvSpPr/>
          <p:nvPr/>
        </p:nvSpPr>
        <p:spPr>
          <a:xfrm>
            <a:off x="5448097" y="2601133"/>
            <a:ext cx="6551023" cy="1620351"/>
          </a:xfrm>
          <a:prstGeom prst="roundRect">
            <a:avLst/>
          </a:prstGeom>
          <a:solidFill>
            <a:srgbClr val="4144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6671914" y="2601133"/>
            <a:ext cx="5543172" cy="1620351"/>
          </a:xfrm>
          <a:prstGeom prst="rect">
            <a:avLst/>
          </a:prstGeom>
          <a:solidFill>
            <a:srgbClr val="5B5E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1" y="2637885"/>
            <a:ext cx="3719465" cy="162035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9" name="组合 158"/>
          <p:cNvGrpSpPr/>
          <p:nvPr/>
        </p:nvGrpSpPr>
        <p:grpSpPr>
          <a:xfrm>
            <a:off x="2752837" y="2651823"/>
            <a:ext cx="1845907" cy="1664295"/>
            <a:chOff x="3720691" y="2824413"/>
            <a:chExt cx="1341120" cy="1209172"/>
          </a:xfrm>
        </p:grpSpPr>
        <p:sp>
          <p:nvSpPr>
            <p:cNvPr id="160" name="Freeform 5"/>
            <p:cNvSpPr/>
            <p:nvPr/>
          </p:nvSpPr>
          <p:spPr bwMode="auto">
            <a:xfrm rot="1855731">
              <a:off x="3720691" y="2824413"/>
              <a:ext cx="1341120" cy="1209172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16200000" scaled="0"/>
            </a:gradFill>
            <a:ln w="12700" cap="flat">
              <a:noFill/>
              <a:prstDash val="solid"/>
              <a:miter lim="800000"/>
            </a:ln>
            <a:effectLst>
              <a:outerShdw blurRad="190500" dist="1143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  <p:sp>
          <p:nvSpPr>
            <p:cNvPr id="161" name="Freeform 5"/>
            <p:cNvSpPr/>
            <p:nvPr/>
          </p:nvSpPr>
          <p:spPr bwMode="auto">
            <a:xfrm rot="1855731">
              <a:off x="3764581" y="2863367"/>
              <a:ext cx="1264630" cy="1140208"/>
            </a:xfrm>
            <a:custGeom>
              <a:avLst/>
              <a:gdLst>
                <a:gd name="T0" fmla="*/ 2151 w 2740"/>
                <a:gd name="T1" fmla="*/ 2315 h 2446"/>
                <a:gd name="T2" fmla="*/ 2055 w 2740"/>
                <a:gd name="T3" fmla="*/ 2410 h 2446"/>
                <a:gd name="T4" fmla="*/ 1918 w 2740"/>
                <a:gd name="T5" fmla="*/ 2445 h 2446"/>
                <a:gd name="T6" fmla="*/ 816 w 2740"/>
                <a:gd name="T7" fmla="*/ 2445 h 2446"/>
                <a:gd name="T8" fmla="*/ 685 w 2740"/>
                <a:gd name="T9" fmla="*/ 2410 h 2446"/>
                <a:gd name="T10" fmla="*/ 589 w 2740"/>
                <a:gd name="T11" fmla="*/ 2314 h 2446"/>
                <a:gd name="T12" fmla="*/ 36 w 2740"/>
                <a:gd name="T13" fmla="*/ 1356 h 2446"/>
                <a:gd name="T14" fmla="*/ 0 w 2740"/>
                <a:gd name="T15" fmla="*/ 1223 h 2446"/>
                <a:gd name="T16" fmla="*/ 36 w 2740"/>
                <a:gd name="T17" fmla="*/ 1089 h 2446"/>
                <a:gd name="T18" fmla="*/ 587 w 2740"/>
                <a:gd name="T19" fmla="*/ 135 h 2446"/>
                <a:gd name="T20" fmla="*/ 685 w 2740"/>
                <a:gd name="T21" fmla="*/ 37 h 2446"/>
                <a:gd name="T22" fmla="*/ 810 w 2740"/>
                <a:gd name="T23" fmla="*/ 1 h 2446"/>
                <a:gd name="T24" fmla="*/ 1916 w 2740"/>
                <a:gd name="T25" fmla="*/ 1 h 2446"/>
                <a:gd name="T26" fmla="*/ 2055 w 2740"/>
                <a:gd name="T27" fmla="*/ 37 h 2446"/>
                <a:gd name="T28" fmla="*/ 2151 w 2740"/>
                <a:gd name="T29" fmla="*/ 132 h 2446"/>
                <a:gd name="T30" fmla="*/ 2702 w 2740"/>
                <a:gd name="T31" fmla="*/ 1086 h 2446"/>
                <a:gd name="T32" fmla="*/ 2740 w 2740"/>
                <a:gd name="T33" fmla="*/ 1223 h 2446"/>
                <a:gd name="T34" fmla="*/ 2701 w 2740"/>
                <a:gd name="T35" fmla="*/ 1361 h 2446"/>
                <a:gd name="T36" fmla="*/ 2151 w 2740"/>
                <a:gd name="T37" fmla="*/ 2315 h 2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40" h="2446">
                  <a:moveTo>
                    <a:pt x="2151" y="2315"/>
                  </a:moveTo>
                  <a:cubicBezTo>
                    <a:pt x="2128" y="2353"/>
                    <a:pt x="2096" y="2386"/>
                    <a:pt x="2055" y="2410"/>
                  </a:cubicBezTo>
                  <a:cubicBezTo>
                    <a:pt x="2012" y="2435"/>
                    <a:pt x="1965" y="2446"/>
                    <a:pt x="1918" y="2445"/>
                  </a:cubicBezTo>
                  <a:lnTo>
                    <a:pt x="816" y="2445"/>
                  </a:lnTo>
                  <a:cubicBezTo>
                    <a:pt x="772" y="2445"/>
                    <a:pt x="726" y="2434"/>
                    <a:pt x="685" y="2410"/>
                  </a:cubicBezTo>
                  <a:cubicBezTo>
                    <a:pt x="644" y="2386"/>
                    <a:pt x="611" y="2353"/>
                    <a:pt x="589" y="2314"/>
                  </a:cubicBezTo>
                  <a:lnTo>
                    <a:pt x="36" y="1356"/>
                  </a:lnTo>
                  <a:cubicBezTo>
                    <a:pt x="13" y="1317"/>
                    <a:pt x="0" y="1272"/>
                    <a:pt x="0" y="1223"/>
                  </a:cubicBezTo>
                  <a:cubicBezTo>
                    <a:pt x="0" y="1174"/>
                    <a:pt x="13" y="1129"/>
                    <a:pt x="36" y="1089"/>
                  </a:cubicBezTo>
                  <a:lnTo>
                    <a:pt x="587" y="135"/>
                  </a:lnTo>
                  <a:cubicBezTo>
                    <a:pt x="610" y="96"/>
                    <a:pt x="643" y="61"/>
                    <a:pt x="685" y="37"/>
                  </a:cubicBezTo>
                  <a:cubicBezTo>
                    <a:pt x="724" y="14"/>
                    <a:pt x="767" y="2"/>
                    <a:pt x="810" y="1"/>
                  </a:cubicBezTo>
                  <a:lnTo>
                    <a:pt x="1916" y="1"/>
                  </a:lnTo>
                  <a:cubicBezTo>
                    <a:pt x="1963" y="0"/>
                    <a:pt x="2011" y="11"/>
                    <a:pt x="2055" y="37"/>
                  </a:cubicBezTo>
                  <a:cubicBezTo>
                    <a:pt x="2096" y="60"/>
                    <a:pt x="2129" y="93"/>
                    <a:pt x="2151" y="132"/>
                  </a:cubicBezTo>
                  <a:lnTo>
                    <a:pt x="2702" y="1086"/>
                  </a:lnTo>
                  <a:cubicBezTo>
                    <a:pt x="2726" y="1126"/>
                    <a:pt x="2740" y="1173"/>
                    <a:pt x="2740" y="1223"/>
                  </a:cubicBezTo>
                  <a:cubicBezTo>
                    <a:pt x="2740" y="1274"/>
                    <a:pt x="2726" y="1321"/>
                    <a:pt x="2701" y="1361"/>
                  </a:cubicBezTo>
                  <a:lnTo>
                    <a:pt x="2151" y="2315"/>
                  </a:lnTo>
                  <a:close/>
                </a:path>
              </a:pathLst>
            </a:custGeom>
            <a:gradFill>
              <a:gsLst>
                <a:gs pos="0">
                  <a:srgbClr val="D3D3D3"/>
                </a:gs>
                <a:gs pos="100000">
                  <a:srgbClr val="F9F9F9"/>
                </a:gs>
              </a:gsLst>
              <a:lin ang="21594000" scaled="0"/>
            </a:gradFill>
            <a:ln w="12700" cap="flat">
              <a:noFill/>
              <a:prstDash val="solid"/>
              <a:miter lim="800000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16" tIns="45708" rIns="91416" bIns="45708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162" name="Freeform 5"/>
          <p:cNvSpPr/>
          <p:nvPr/>
        </p:nvSpPr>
        <p:spPr bwMode="auto">
          <a:xfrm rot="1855731">
            <a:off x="2879239" y="2765788"/>
            <a:ext cx="1593103" cy="1436365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noFill/>
          <a:ln w="9525" cap="flat">
            <a:solidFill>
              <a:srgbClr val="414455"/>
            </a:solidFill>
            <a:prstDash val="sysDash"/>
            <a:miter lim="800000"/>
          </a:ln>
          <a:effectLst/>
        </p:spPr>
        <p:txBody>
          <a:bodyPr vert="horz" wrap="square" lIns="91416" tIns="45708" rIns="91416" bIns="45708" numCol="1" anchor="t" anchorCtr="0" compatLnSpc="1"/>
          <a:lstStyle/>
          <a:p>
            <a:endParaRPr lang="zh-CN" altLang="en-US"/>
          </a:p>
        </p:txBody>
      </p:sp>
      <p:grpSp>
        <p:nvGrpSpPr>
          <p:cNvPr id="169" name="组合 168"/>
          <p:cNvGrpSpPr/>
          <p:nvPr/>
        </p:nvGrpSpPr>
        <p:grpSpPr>
          <a:xfrm>
            <a:off x="4467735" y="2772359"/>
            <a:ext cx="278312" cy="184463"/>
            <a:chOff x="9482595" y="2565731"/>
            <a:chExt cx="278384" cy="184511"/>
          </a:xfrm>
        </p:grpSpPr>
        <p:sp>
          <p:nvSpPr>
            <p:cNvPr id="170" name="椭圆 169"/>
            <p:cNvSpPr/>
            <p:nvPr/>
          </p:nvSpPr>
          <p:spPr>
            <a:xfrm>
              <a:off x="9482595" y="2565731"/>
              <a:ext cx="71376" cy="7137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1" name="椭圆 170"/>
            <p:cNvSpPr/>
            <p:nvPr/>
          </p:nvSpPr>
          <p:spPr>
            <a:xfrm>
              <a:off x="9625979" y="2615242"/>
              <a:ext cx="135000" cy="135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 flipH="1">
            <a:off x="5880032" y="2789231"/>
            <a:ext cx="35994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3</a:t>
            </a:r>
            <a:endParaRPr lang="id-ID" sz="6600" b="1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9" name="文本框 9"/>
          <p:cNvSpPr txBox="1"/>
          <p:nvPr/>
        </p:nvSpPr>
        <p:spPr>
          <a:xfrm>
            <a:off x="6959871" y="2673122"/>
            <a:ext cx="2735592" cy="500117"/>
          </a:xfrm>
          <a:prstGeom prst="rect">
            <a:avLst/>
          </a:prstGeom>
          <a:noFill/>
        </p:spPr>
        <p:txBody>
          <a:bodyPr wrap="square" lIns="68561" tIns="34280" rIns="68561" bIns="34280" rtlCol="0">
            <a:spAutoFit/>
          </a:bodyPr>
          <a:lstStyle/>
          <a:p>
            <a:pPr marL="0" lvl="1"/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项目经过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7035344" y="3249024"/>
            <a:ext cx="1436301" cy="215444"/>
            <a:chOff x="4369395" y="3284984"/>
            <a:chExt cx="1436675" cy="215501"/>
          </a:xfrm>
        </p:grpSpPr>
        <p:sp>
          <p:nvSpPr>
            <p:cNvPr id="21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过程简介</a:t>
              </a:r>
            </a:p>
          </p:txBody>
        </p:sp>
        <p:grpSp>
          <p:nvGrpSpPr>
            <p:cNvPr id="22" name="组合 21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3" name="椭圆 22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等腰三角形 23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25" name="组合 24"/>
          <p:cNvGrpSpPr/>
          <p:nvPr/>
        </p:nvGrpSpPr>
        <p:grpSpPr>
          <a:xfrm>
            <a:off x="8475130" y="3249024"/>
            <a:ext cx="1436301" cy="215444"/>
            <a:chOff x="4369395" y="3284984"/>
            <a:chExt cx="1436675" cy="215501"/>
          </a:xfrm>
        </p:grpSpPr>
        <p:sp>
          <p:nvSpPr>
            <p:cNvPr id="26" name="文本框 9"/>
            <p:cNvSpPr txBox="1"/>
            <p:nvPr/>
          </p:nvSpPr>
          <p:spPr>
            <a:xfrm>
              <a:off x="4581936" y="3284984"/>
              <a:ext cx="1224134" cy="21550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0" lvl="1"/>
              <a:r>
                <a:rPr lang="zh-CN" altLang="en-US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产品展示</a:t>
              </a:r>
            </a:p>
          </p:txBody>
        </p:sp>
        <p:grpSp>
          <p:nvGrpSpPr>
            <p:cNvPr id="27" name="组合 26"/>
            <p:cNvGrpSpPr/>
            <p:nvPr/>
          </p:nvGrpSpPr>
          <p:grpSpPr>
            <a:xfrm>
              <a:off x="4369395" y="3316401"/>
              <a:ext cx="168551" cy="168551"/>
              <a:chOff x="5005199" y="3717032"/>
              <a:chExt cx="168551" cy="168551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005199" y="3717032"/>
                <a:ext cx="168551" cy="168551"/>
              </a:xfrm>
              <a:prstGeom prst="ellipse">
                <a:avLst/>
              </a:prstGeom>
              <a:solidFill>
                <a:srgbClr val="414455"/>
              </a:solidFill>
              <a:ln>
                <a:solidFill>
                  <a:srgbClr val="41445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29" name="等腰三角形 28"/>
              <p:cNvSpPr/>
              <p:nvPr/>
            </p:nvSpPr>
            <p:spPr>
              <a:xfrm rot="5400000">
                <a:off x="5039924" y="3741566"/>
                <a:ext cx="130606" cy="119482"/>
              </a:xfrm>
              <a:prstGeom prst="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5" name="组合 44"/>
          <p:cNvGrpSpPr>
            <a:grpSpLocks noChangeAspect="1"/>
          </p:cNvGrpSpPr>
          <p:nvPr/>
        </p:nvGrpSpPr>
        <p:grpSpPr>
          <a:xfrm>
            <a:off x="3255051" y="3091874"/>
            <a:ext cx="897239" cy="769663"/>
            <a:chOff x="5084763" y="971548"/>
            <a:chExt cx="323865" cy="277813"/>
          </a:xfrm>
          <a:solidFill>
            <a:srgbClr val="414455"/>
          </a:solidFill>
        </p:grpSpPr>
        <p:sp>
          <p:nvSpPr>
            <p:cNvPr id="46" name="Freeform 301"/>
            <p:cNvSpPr>
              <a:spLocks noEditPoints="1"/>
            </p:cNvSpPr>
            <p:nvPr/>
          </p:nvSpPr>
          <p:spPr bwMode="auto">
            <a:xfrm>
              <a:off x="5191140" y="1031873"/>
              <a:ext cx="217488" cy="217488"/>
            </a:xfrm>
            <a:custGeom>
              <a:avLst/>
              <a:gdLst>
                <a:gd name="T0" fmla="*/ 6 w 58"/>
                <a:gd name="T1" fmla="*/ 14 h 58"/>
                <a:gd name="T2" fmla="*/ 7 w 58"/>
                <a:gd name="T3" fmla="*/ 19 h 58"/>
                <a:gd name="T4" fmla="*/ 4 w 58"/>
                <a:gd name="T5" fmla="*/ 20 h 58"/>
                <a:gd name="T6" fmla="*/ 0 w 58"/>
                <a:gd name="T7" fmla="*/ 23 h 58"/>
                <a:gd name="T8" fmla="*/ 2 w 58"/>
                <a:gd name="T9" fmla="*/ 27 h 58"/>
                <a:gd name="T10" fmla="*/ 5 w 58"/>
                <a:gd name="T11" fmla="*/ 31 h 58"/>
                <a:gd name="T12" fmla="*/ 2 w 58"/>
                <a:gd name="T13" fmla="*/ 34 h 58"/>
                <a:gd name="T14" fmla="*/ 1 w 58"/>
                <a:gd name="T15" fmla="*/ 38 h 58"/>
                <a:gd name="T16" fmla="*/ 5 w 58"/>
                <a:gd name="T17" fmla="*/ 41 h 58"/>
                <a:gd name="T18" fmla="*/ 8 w 58"/>
                <a:gd name="T19" fmla="*/ 42 h 58"/>
                <a:gd name="T20" fmla="*/ 8 w 58"/>
                <a:gd name="T21" fmla="*/ 46 h 58"/>
                <a:gd name="T22" fmla="*/ 9 w 58"/>
                <a:gd name="T23" fmla="*/ 51 h 58"/>
                <a:gd name="T24" fmla="*/ 14 w 58"/>
                <a:gd name="T25" fmla="*/ 51 h 58"/>
                <a:gd name="T26" fmla="*/ 18 w 58"/>
                <a:gd name="T27" fmla="*/ 51 h 58"/>
                <a:gd name="T28" fmla="*/ 19 w 58"/>
                <a:gd name="T29" fmla="*/ 54 h 58"/>
                <a:gd name="T30" fmla="*/ 22 w 58"/>
                <a:gd name="T31" fmla="*/ 58 h 58"/>
                <a:gd name="T32" fmla="*/ 27 w 58"/>
                <a:gd name="T33" fmla="*/ 56 h 58"/>
                <a:gd name="T34" fmla="*/ 31 w 58"/>
                <a:gd name="T35" fmla="*/ 53 h 58"/>
                <a:gd name="T36" fmla="*/ 33 w 58"/>
                <a:gd name="T37" fmla="*/ 56 h 58"/>
                <a:gd name="T38" fmla="*/ 38 w 58"/>
                <a:gd name="T39" fmla="*/ 57 h 58"/>
                <a:gd name="T40" fmla="*/ 40 w 58"/>
                <a:gd name="T41" fmla="*/ 53 h 58"/>
                <a:gd name="T42" fmla="*/ 42 w 58"/>
                <a:gd name="T43" fmla="*/ 49 h 58"/>
                <a:gd name="T44" fmla="*/ 46 w 58"/>
                <a:gd name="T45" fmla="*/ 50 h 58"/>
                <a:gd name="T46" fmla="*/ 50 w 58"/>
                <a:gd name="T47" fmla="*/ 49 h 58"/>
                <a:gd name="T48" fmla="*/ 51 w 58"/>
                <a:gd name="T49" fmla="*/ 44 h 58"/>
                <a:gd name="T50" fmla="*/ 50 w 58"/>
                <a:gd name="T51" fmla="*/ 40 h 58"/>
                <a:gd name="T52" fmla="*/ 54 w 58"/>
                <a:gd name="T53" fmla="*/ 39 h 58"/>
                <a:gd name="T54" fmla="*/ 57 w 58"/>
                <a:gd name="T55" fmla="*/ 35 h 58"/>
                <a:gd name="T56" fmla="*/ 55 w 58"/>
                <a:gd name="T57" fmla="*/ 31 h 58"/>
                <a:gd name="T58" fmla="*/ 52 w 58"/>
                <a:gd name="T59" fmla="*/ 27 h 58"/>
                <a:gd name="T60" fmla="*/ 55 w 58"/>
                <a:gd name="T61" fmla="*/ 25 h 58"/>
                <a:gd name="T62" fmla="*/ 56 w 58"/>
                <a:gd name="T63" fmla="*/ 20 h 58"/>
                <a:gd name="T64" fmla="*/ 53 w 58"/>
                <a:gd name="T65" fmla="*/ 18 h 58"/>
                <a:gd name="T66" fmla="*/ 48 w 58"/>
                <a:gd name="T67" fmla="*/ 16 h 58"/>
                <a:gd name="T68" fmla="*/ 49 w 58"/>
                <a:gd name="T69" fmla="*/ 12 h 58"/>
                <a:gd name="T70" fmla="*/ 48 w 58"/>
                <a:gd name="T71" fmla="*/ 8 h 58"/>
                <a:gd name="T72" fmla="*/ 44 w 58"/>
                <a:gd name="T73" fmla="*/ 7 h 58"/>
                <a:gd name="T74" fmla="*/ 39 w 58"/>
                <a:gd name="T75" fmla="*/ 8 h 58"/>
                <a:gd name="T76" fmla="*/ 38 w 58"/>
                <a:gd name="T77" fmla="*/ 4 h 58"/>
                <a:gd name="T78" fmla="*/ 35 w 58"/>
                <a:gd name="T79" fmla="*/ 1 h 58"/>
                <a:gd name="T80" fmla="*/ 30 w 58"/>
                <a:gd name="T81" fmla="*/ 3 h 58"/>
                <a:gd name="T82" fmla="*/ 27 w 58"/>
                <a:gd name="T83" fmla="*/ 5 h 58"/>
                <a:gd name="T84" fmla="*/ 24 w 58"/>
                <a:gd name="T85" fmla="*/ 3 h 58"/>
                <a:gd name="T86" fmla="*/ 20 w 58"/>
                <a:gd name="T87" fmla="*/ 1 h 58"/>
                <a:gd name="T88" fmla="*/ 17 w 58"/>
                <a:gd name="T89" fmla="*/ 5 h 58"/>
                <a:gd name="T90" fmla="*/ 15 w 58"/>
                <a:gd name="T91" fmla="*/ 10 h 58"/>
                <a:gd name="T92" fmla="*/ 12 w 58"/>
                <a:gd name="T93" fmla="*/ 9 h 58"/>
                <a:gd name="T94" fmla="*/ 7 w 58"/>
                <a:gd name="T95" fmla="*/ 10 h 58"/>
                <a:gd name="T96" fmla="*/ 6 w 58"/>
                <a:gd name="T97" fmla="*/ 14 h 58"/>
                <a:gd name="T98" fmla="*/ 23 w 58"/>
                <a:gd name="T99" fmla="*/ 13 h 58"/>
                <a:gd name="T100" fmla="*/ 45 w 58"/>
                <a:gd name="T101" fmla="*/ 24 h 58"/>
                <a:gd name="T102" fmla="*/ 34 w 58"/>
                <a:gd name="T103" fmla="*/ 45 h 58"/>
                <a:gd name="T104" fmla="*/ 13 w 58"/>
                <a:gd name="T105" fmla="*/ 34 h 58"/>
                <a:gd name="T106" fmla="*/ 23 w 58"/>
                <a:gd name="T107" fmla="*/ 13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8" h="58">
                  <a:moveTo>
                    <a:pt x="6" y="14"/>
                  </a:moveTo>
                  <a:cubicBezTo>
                    <a:pt x="8" y="15"/>
                    <a:pt x="7" y="18"/>
                    <a:pt x="7" y="19"/>
                  </a:cubicBezTo>
                  <a:cubicBezTo>
                    <a:pt x="7" y="20"/>
                    <a:pt x="5" y="20"/>
                    <a:pt x="4" y="20"/>
                  </a:cubicBezTo>
                  <a:cubicBezTo>
                    <a:pt x="2" y="20"/>
                    <a:pt x="0" y="21"/>
                    <a:pt x="0" y="23"/>
                  </a:cubicBezTo>
                  <a:cubicBezTo>
                    <a:pt x="0" y="25"/>
                    <a:pt x="0" y="27"/>
                    <a:pt x="2" y="27"/>
                  </a:cubicBezTo>
                  <a:cubicBezTo>
                    <a:pt x="3" y="28"/>
                    <a:pt x="5" y="30"/>
                    <a:pt x="5" y="31"/>
                  </a:cubicBezTo>
                  <a:cubicBezTo>
                    <a:pt x="5" y="32"/>
                    <a:pt x="4" y="33"/>
                    <a:pt x="2" y="34"/>
                  </a:cubicBezTo>
                  <a:cubicBezTo>
                    <a:pt x="1" y="34"/>
                    <a:pt x="0" y="36"/>
                    <a:pt x="1" y="38"/>
                  </a:cubicBezTo>
                  <a:cubicBezTo>
                    <a:pt x="1" y="40"/>
                    <a:pt x="3" y="42"/>
                    <a:pt x="5" y="41"/>
                  </a:cubicBezTo>
                  <a:cubicBezTo>
                    <a:pt x="6" y="41"/>
                    <a:pt x="8" y="41"/>
                    <a:pt x="8" y="42"/>
                  </a:cubicBezTo>
                  <a:cubicBezTo>
                    <a:pt x="9" y="42"/>
                    <a:pt x="9" y="45"/>
                    <a:pt x="8" y="46"/>
                  </a:cubicBezTo>
                  <a:cubicBezTo>
                    <a:pt x="7" y="47"/>
                    <a:pt x="7" y="50"/>
                    <a:pt x="9" y="51"/>
                  </a:cubicBezTo>
                  <a:cubicBezTo>
                    <a:pt x="11" y="52"/>
                    <a:pt x="13" y="53"/>
                    <a:pt x="14" y="51"/>
                  </a:cubicBezTo>
                  <a:cubicBezTo>
                    <a:pt x="15" y="50"/>
                    <a:pt x="18" y="51"/>
                    <a:pt x="18" y="51"/>
                  </a:cubicBezTo>
                  <a:cubicBezTo>
                    <a:pt x="19" y="51"/>
                    <a:pt x="20" y="53"/>
                    <a:pt x="19" y="54"/>
                  </a:cubicBezTo>
                  <a:cubicBezTo>
                    <a:pt x="19" y="56"/>
                    <a:pt x="20" y="57"/>
                    <a:pt x="22" y="58"/>
                  </a:cubicBezTo>
                  <a:cubicBezTo>
                    <a:pt x="25" y="58"/>
                    <a:pt x="26" y="57"/>
                    <a:pt x="27" y="56"/>
                  </a:cubicBezTo>
                  <a:cubicBezTo>
                    <a:pt x="27" y="54"/>
                    <a:pt x="30" y="53"/>
                    <a:pt x="31" y="53"/>
                  </a:cubicBezTo>
                  <a:cubicBezTo>
                    <a:pt x="31" y="53"/>
                    <a:pt x="33" y="54"/>
                    <a:pt x="33" y="56"/>
                  </a:cubicBezTo>
                  <a:cubicBezTo>
                    <a:pt x="34" y="57"/>
                    <a:pt x="36" y="58"/>
                    <a:pt x="38" y="57"/>
                  </a:cubicBezTo>
                  <a:cubicBezTo>
                    <a:pt x="40" y="57"/>
                    <a:pt x="41" y="55"/>
                    <a:pt x="40" y="53"/>
                  </a:cubicBezTo>
                  <a:cubicBezTo>
                    <a:pt x="40" y="52"/>
                    <a:pt x="42" y="49"/>
                    <a:pt x="42" y="49"/>
                  </a:cubicBezTo>
                  <a:cubicBezTo>
                    <a:pt x="43" y="48"/>
                    <a:pt x="44" y="49"/>
                    <a:pt x="46" y="50"/>
                  </a:cubicBezTo>
                  <a:cubicBezTo>
                    <a:pt x="47" y="51"/>
                    <a:pt x="49" y="51"/>
                    <a:pt x="50" y="49"/>
                  </a:cubicBezTo>
                  <a:cubicBezTo>
                    <a:pt x="52" y="47"/>
                    <a:pt x="52" y="45"/>
                    <a:pt x="51" y="44"/>
                  </a:cubicBezTo>
                  <a:cubicBezTo>
                    <a:pt x="50" y="43"/>
                    <a:pt x="50" y="40"/>
                    <a:pt x="50" y="40"/>
                  </a:cubicBezTo>
                  <a:cubicBezTo>
                    <a:pt x="51" y="39"/>
                    <a:pt x="52" y="38"/>
                    <a:pt x="54" y="39"/>
                  </a:cubicBezTo>
                  <a:cubicBezTo>
                    <a:pt x="55" y="39"/>
                    <a:pt x="57" y="38"/>
                    <a:pt x="57" y="35"/>
                  </a:cubicBezTo>
                  <a:cubicBezTo>
                    <a:pt x="58" y="33"/>
                    <a:pt x="57" y="31"/>
                    <a:pt x="55" y="31"/>
                  </a:cubicBezTo>
                  <a:cubicBezTo>
                    <a:pt x="54" y="31"/>
                    <a:pt x="53" y="28"/>
                    <a:pt x="52" y="27"/>
                  </a:cubicBezTo>
                  <a:cubicBezTo>
                    <a:pt x="52" y="26"/>
                    <a:pt x="54" y="25"/>
                    <a:pt x="55" y="25"/>
                  </a:cubicBezTo>
                  <a:cubicBezTo>
                    <a:pt x="56" y="24"/>
                    <a:pt x="57" y="22"/>
                    <a:pt x="56" y="20"/>
                  </a:cubicBezTo>
                  <a:cubicBezTo>
                    <a:pt x="56" y="18"/>
                    <a:pt x="54" y="17"/>
                    <a:pt x="53" y="18"/>
                  </a:cubicBezTo>
                  <a:cubicBezTo>
                    <a:pt x="51" y="18"/>
                    <a:pt x="49" y="16"/>
                    <a:pt x="48" y="16"/>
                  </a:cubicBezTo>
                  <a:cubicBezTo>
                    <a:pt x="48" y="15"/>
                    <a:pt x="48" y="13"/>
                    <a:pt x="49" y="12"/>
                  </a:cubicBezTo>
                  <a:cubicBezTo>
                    <a:pt x="50" y="11"/>
                    <a:pt x="50" y="9"/>
                    <a:pt x="48" y="8"/>
                  </a:cubicBezTo>
                  <a:cubicBezTo>
                    <a:pt x="47" y="6"/>
                    <a:pt x="45" y="6"/>
                    <a:pt x="44" y="7"/>
                  </a:cubicBezTo>
                  <a:cubicBezTo>
                    <a:pt x="42" y="8"/>
                    <a:pt x="40" y="8"/>
                    <a:pt x="39" y="8"/>
                  </a:cubicBezTo>
                  <a:cubicBezTo>
                    <a:pt x="38" y="7"/>
                    <a:pt x="38" y="6"/>
                    <a:pt x="38" y="4"/>
                  </a:cubicBezTo>
                  <a:cubicBezTo>
                    <a:pt x="38" y="3"/>
                    <a:pt x="37" y="1"/>
                    <a:pt x="35" y="1"/>
                  </a:cubicBezTo>
                  <a:cubicBezTo>
                    <a:pt x="33" y="0"/>
                    <a:pt x="31" y="1"/>
                    <a:pt x="30" y="3"/>
                  </a:cubicBezTo>
                  <a:cubicBezTo>
                    <a:pt x="30" y="4"/>
                    <a:pt x="28" y="5"/>
                    <a:pt x="27" y="5"/>
                  </a:cubicBezTo>
                  <a:cubicBezTo>
                    <a:pt x="26" y="6"/>
                    <a:pt x="25" y="4"/>
                    <a:pt x="24" y="3"/>
                  </a:cubicBezTo>
                  <a:cubicBezTo>
                    <a:pt x="24" y="1"/>
                    <a:pt x="22" y="1"/>
                    <a:pt x="20" y="1"/>
                  </a:cubicBezTo>
                  <a:cubicBezTo>
                    <a:pt x="18" y="2"/>
                    <a:pt x="16" y="4"/>
                    <a:pt x="17" y="5"/>
                  </a:cubicBezTo>
                  <a:cubicBezTo>
                    <a:pt x="17" y="7"/>
                    <a:pt x="16" y="9"/>
                    <a:pt x="15" y="10"/>
                  </a:cubicBezTo>
                  <a:cubicBezTo>
                    <a:pt x="14" y="10"/>
                    <a:pt x="13" y="10"/>
                    <a:pt x="12" y="9"/>
                  </a:cubicBezTo>
                  <a:cubicBezTo>
                    <a:pt x="10" y="8"/>
                    <a:pt x="8" y="8"/>
                    <a:pt x="7" y="10"/>
                  </a:cubicBezTo>
                  <a:cubicBezTo>
                    <a:pt x="6" y="11"/>
                    <a:pt x="5" y="13"/>
                    <a:pt x="6" y="14"/>
                  </a:cubicBezTo>
                  <a:close/>
                  <a:moveTo>
                    <a:pt x="23" y="13"/>
                  </a:moveTo>
                  <a:cubicBezTo>
                    <a:pt x="32" y="10"/>
                    <a:pt x="42" y="15"/>
                    <a:pt x="45" y="24"/>
                  </a:cubicBezTo>
                  <a:cubicBezTo>
                    <a:pt x="47" y="33"/>
                    <a:pt x="43" y="42"/>
                    <a:pt x="34" y="45"/>
                  </a:cubicBezTo>
                  <a:cubicBezTo>
                    <a:pt x="25" y="48"/>
                    <a:pt x="15" y="43"/>
                    <a:pt x="13" y="34"/>
                  </a:cubicBezTo>
                  <a:cubicBezTo>
                    <a:pt x="10" y="26"/>
                    <a:pt x="15" y="16"/>
                    <a:pt x="23" y="13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7" name="Freeform 302"/>
            <p:cNvSpPr>
              <a:spLocks noEditPoints="1"/>
            </p:cNvSpPr>
            <p:nvPr/>
          </p:nvSpPr>
          <p:spPr bwMode="auto">
            <a:xfrm>
              <a:off x="5084781" y="971548"/>
              <a:ext cx="139701" cy="139700"/>
            </a:xfrm>
            <a:custGeom>
              <a:avLst/>
              <a:gdLst>
                <a:gd name="T0" fmla="*/ 4 w 37"/>
                <a:gd name="T1" fmla="*/ 9 h 37"/>
                <a:gd name="T2" fmla="*/ 5 w 37"/>
                <a:gd name="T3" fmla="*/ 12 h 37"/>
                <a:gd name="T4" fmla="*/ 2 w 37"/>
                <a:gd name="T5" fmla="*/ 12 h 37"/>
                <a:gd name="T6" fmla="*/ 0 w 37"/>
                <a:gd name="T7" fmla="*/ 14 h 37"/>
                <a:gd name="T8" fmla="*/ 1 w 37"/>
                <a:gd name="T9" fmla="*/ 17 h 37"/>
                <a:gd name="T10" fmla="*/ 3 w 37"/>
                <a:gd name="T11" fmla="*/ 20 h 37"/>
                <a:gd name="T12" fmla="*/ 2 w 37"/>
                <a:gd name="T13" fmla="*/ 21 h 37"/>
                <a:gd name="T14" fmla="*/ 1 w 37"/>
                <a:gd name="T15" fmla="*/ 24 h 37"/>
                <a:gd name="T16" fmla="*/ 3 w 37"/>
                <a:gd name="T17" fmla="*/ 26 h 37"/>
                <a:gd name="T18" fmla="*/ 5 w 37"/>
                <a:gd name="T19" fmla="*/ 26 h 37"/>
                <a:gd name="T20" fmla="*/ 5 w 37"/>
                <a:gd name="T21" fmla="*/ 29 h 37"/>
                <a:gd name="T22" fmla="*/ 6 w 37"/>
                <a:gd name="T23" fmla="*/ 32 h 37"/>
                <a:gd name="T24" fmla="*/ 9 w 37"/>
                <a:gd name="T25" fmla="*/ 33 h 37"/>
                <a:gd name="T26" fmla="*/ 12 w 37"/>
                <a:gd name="T27" fmla="*/ 32 h 37"/>
                <a:gd name="T28" fmla="*/ 12 w 37"/>
                <a:gd name="T29" fmla="*/ 34 h 37"/>
                <a:gd name="T30" fmla="*/ 15 w 37"/>
                <a:gd name="T31" fmla="*/ 37 h 37"/>
                <a:gd name="T32" fmla="*/ 17 w 37"/>
                <a:gd name="T33" fmla="*/ 35 h 37"/>
                <a:gd name="T34" fmla="*/ 20 w 37"/>
                <a:gd name="T35" fmla="*/ 34 h 37"/>
                <a:gd name="T36" fmla="*/ 21 w 37"/>
                <a:gd name="T37" fmla="*/ 35 h 37"/>
                <a:gd name="T38" fmla="*/ 24 w 37"/>
                <a:gd name="T39" fmla="*/ 36 h 37"/>
                <a:gd name="T40" fmla="*/ 26 w 37"/>
                <a:gd name="T41" fmla="*/ 34 h 37"/>
                <a:gd name="T42" fmla="*/ 27 w 37"/>
                <a:gd name="T43" fmla="*/ 31 h 37"/>
                <a:gd name="T44" fmla="*/ 29 w 37"/>
                <a:gd name="T45" fmla="*/ 32 h 37"/>
                <a:gd name="T46" fmla="*/ 32 w 37"/>
                <a:gd name="T47" fmla="*/ 31 h 37"/>
                <a:gd name="T48" fmla="*/ 33 w 37"/>
                <a:gd name="T49" fmla="*/ 28 h 37"/>
                <a:gd name="T50" fmla="*/ 32 w 37"/>
                <a:gd name="T51" fmla="*/ 25 h 37"/>
                <a:gd name="T52" fmla="*/ 35 w 37"/>
                <a:gd name="T53" fmla="*/ 24 h 37"/>
                <a:gd name="T54" fmla="*/ 37 w 37"/>
                <a:gd name="T55" fmla="*/ 22 h 37"/>
                <a:gd name="T56" fmla="*/ 36 w 37"/>
                <a:gd name="T57" fmla="*/ 19 h 37"/>
                <a:gd name="T58" fmla="*/ 34 w 37"/>
                <a:gd name="T59" fmla="*/ 17 h 37"/>
                <a:gd name="T60" fmla="*/ 35 w 37"/>
                <a:gd name="T61" fmla="*/ 15 h 37"/>
                <a:gd name="T62" fmla="*/ 36 w 37"/>
                <a:gd name="T63" fmla="*/ 12 h 37"/>
                <a:gd name="T64" fmla="*/ 34 w 37"/>
                <a:gd name="T65" fmla="*/ 11 h 37"/>
                <a:gd name="T66" fmla="*/ 31 w 37"/>
                <a:gd name="T67" fmla="*/ 9 h 37"/>
                <a:gd name="T68" fmla="*/ 32 w 37"/>
                <a:gd name="T69" fmla="*/ 7 h 37"/>
                <a:gd name="T70" fmla="*/ 31 w 37"/>
                <a:gd name="T71" fmla="*/ 4 h 37"/>
                <a:gd name="T72" fmla="*/ 28 w 37"/>
                <a:gd name="T73" fmla="*/ 4 h 37"/>
                <a:gd name="T74" fmla="*/ 25 w 37"/>
                <a:gd name="T75" fmla="*/ 4 h 37"/>
                <a:gd name="T76" fmla="*/ 25 w 37"/>
                <a:gd name="T77" fmla="*/ 2 h 37"/>
                <a:gd name="T78" fmla="*/ 22 w 37"/>
                <a:gd name="T79" fmla="*/ 0 h 37"/>
                <a:gd name="T80" fmla="*/ 20 w 37"/>
                <a:gd name="T81" fmla="*/ 1 h 37"/>
                <a:gd name="T82" fmla="*/ 17 w 37"/>
                <a:gd name="T83" fmla="*/ 3 h 37"/>
                <a:gd name="T84" fmla="*/ 16 w 37"/>
                <a:gd name="T85" fmla="*/ 1 h 37"/>
                <a:gd name="T86" fmla="*/ 13 w 37"/>
                <a:gd name="T87" fmla="*/ 0 h 37"/>
                <a:gd name="T88" fmla="*/ 11 w 37"/>
                <a:gd name="T89" fmla="*/ 3 h 37"/>
                <a:gd name="T90" fmla="*/ 10 w 37"/>
                <a:gd name="T91" fmla="*/ 6 h 37"/>
                <a:gd name="T92" fmla="*/ 8 w 37"/>
                <a:gd name="T93" fmla="*/ 5 h 37"/>
                <a:gd name="T94" fmla="*/ 5 w 37"/>
                <a:gd name="T95" fmla="*/ 6 h 37"/>
                <a:gd name="T96" fmla="*/ 4 w 37"/>
                <a:gd name="T97" fmla="*/ 9 h 37"/>
                <a:gd name="T98" fmla="*/ 15 w 37"/>
                <a:gd name="T99" fmla="*/ 8 h 37"/>
                <a:gd name="T100" fmla="*/ 29 w 37"/>
                <a:gd name="T101" fmla="*/ 15 h 37"/>
                <a:gd name="T102" fmla="*/ 22 w 37"/>
                <a:gd name="T103" fmla="*/ 29 h 37"/>
                <a:gd name="T104" fmla="*/ 8 w 37"/>
                <a:gd name="T105" fmla="*/ 22 h 37"/>
                <a:gd name="T106" fmla="*/ 15 w 37"/>
                <a:gd name="T107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7" h="37">
                  <a:moveTo>
                    <a:pt x="4" y="9"/>
                  </a:moveTo>
                  <a:cubicBezTo>
                    <a:pt x="5" y="9"/>
                    <a:pt x="5" y="11"/>
                    <a:pt x="5" y="12"/>
                  </a:cubicBezTo>
                  <a:cubicBezTo>
                    <a:pt x="4" y="12"/>
                    <a:pt x="3" y="12"/>
                    <a:pt x="2" y="12"/>
                  </a:cubicBezTo>
                  <a:cubicBezTo>
                    <a:pt x="1" y="12"/>
                    <a:pt x="0" y="13"/>
                    <a:pt x="0" y="14"/>
                  </a:cubicBezTo>
                  <a:cubicBezTo>
                    <a:pt x="0" y="16"/>
                    <a:pt x="0" y="17"/>
                    <a:pt x="1" y="17"/>
                  </a:cubicBezTo>
                  <a:cubicBezTo>
                    <a:pt x="2" y="17"/>
                    <a:pt x="3" y="19"/>
                    <a:pt x="3" y="20"/>
                  </a:cubicBezTo>
                  <a:cubicBezTo>
                    <a:pt x="3" y="20"/>
                    <a:pt x="2" y="21"/>
                    <a:pt x="2" y="21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1" y="25"/>
                    <a:pt x="2" y="26"/>
                    <a:pt x="3" y="26"/>
                  </a:cubicBezTo>
                  <a:cubicBezTo>
                    <a:pt x="4" y="26"/>
                    <a:pt x="5" y="26"/>
                    <a:pt x="5" y="26"/>
                  </a:cubicBezTo>
                  <a:cubicBezTo>
                    <a:pt x="6" y="27"/>
                    <a:pt x="6" y="28"/>
                    <a:pt x="5" y="29"/>
                  </a:cubicBezTo>
                  <a:cubicBezTo>
                    <a:pt x="5" y="30"/>
                    <a:pt x="5" y="31"/>
                    <a:pt x="6" y="32"/>
                  </a:cubicBezTo>
                  <a:cubicBezTo>
                    <a:pt x="7" y="33"/>
                    <a:pt x="8" y="33"/>
                    <a:pt x="9" y="33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2" y="32"/>
                    <a:pt x="13" y="33"/>
                    <a:pt x="12" y="34"/>
                  </a:cubicBezTo>
                  <a:cubicBezTo>
                    <a:pt x="12" y="35"/>
                    <a:pt x="13" y="36"/>
                    <a:pt x="15" y="37"/>
                  </a:cubicBezTo>
                  <a:cubicBezTo>
                    <a:pt x="16" y="37"/>
                    <a:pt x="17" y="36"/>
                    <a:pt x="17" y="35"/>
                  </a:cubicBezTo>
                  <a:cubicBezTo>
                    <a:pt x="18" y="34"/>
                    <a:pt x="19" y="34"/>
                    <a:pt x="20" y="34"/>
                  </a:cubicBezTo>
                  <a:cubicBezTo>
                    <a:pt x="20" y="34"/>
                    <a:pt x="21" y="34"/>
                    <a:pt x="21" y="35"/>
                  </a:cubicBezTo>
                  <a:cubicBezTo>
                    <a:pt x="22" y="36"/>
                    <a:pt x="23" y="37"/>
                    <a:pt x="24" y="36"/>
                  </a:cubicBezTo>
                  <a:cubicBezTo>
                    <a:pt x="26" y="36"/>
                    <a:pt x="26" y="35"/>
                    <a:pt x="26" y="34"/>
                  </a:cubicBezTo>
                  <a:cubicBezTo>
                    <a:pt x="26" y="33"/>
                    <a:pt x="27" y="31"/>
                    <a:pt x="27" y="31"/>
                  </a:cubicBezTo>
                  <a:cubicBezTo>
                    <a:pt x="28" y="31"/>
                    <a:pt x="29" y="31"/>
                    <a:pt x="29" y="32"/>
                  </a:cubicBezTo>
                  <a:cubicBezTo>
                    <a:pt x="30" y="32"/>
                    <a:pt x="32" y="32"/>
                    <a:pt x="32" y="31"/>
                  </a:cubicBezTo>
                  <a:cubicBezTo>
                    <a:pt x="33" y="30"/>
                    <a:pt x="34" y="28"/>
                    <a:pt x="33" y="28"/>
                  </a:cubicBezTo>
                  <a:cubicBezTo>
                    <a:pt x="32" y="27"/>
                    <a:pt x="32" y="25"/>
                    <a:pt x="32" y="25"/>
                  </a:cubicBezTo>
                  <a:cubicBezTo>
                    <a:pt x="33" y="24"/>
                    <a:pt x="34" y="24"/>
                    <a:pt x="35" y="24"/>
                  </a:cubicBezTo>
                  <a:cubicBezTo>
                    <a:pt x="36" y="24"/>
                    <a:pt x="37" y="24"/>
                    <a:pt x="37" y="22"/>
                  </a:cubicBezTo>
                  <a:cubicBezTo>
                    <a:pt x="37" y="21"/>
                    <a:pt x="37" y="20"/>
                    <a:pt x="36" y="19"/>
                  </a:cubicBezTo>
                  <a:cubicBezTo>
                    <a:pt x="35" y="19"/>
                    <a:pt x="34" y="18"/>
                    <a:pt x="34" y="17"/>
                  </a:cubicBezTo>
                  <a:cubicBezTo>
                    <a:pt x="34" y="16"/>
                    <a:pt x="35" y="16"/>
                    <a:pt x="35" y="15"/>
                  </a:cubicBezTo>
                  <a:cubicBezTo>
                    <a:pt x="36" y="15"/>
                    <a:pt x="37" y="14"/>
                    <a:pt x="36" y="12"/>
                  </a:cubicBezTo>
                  <a:cubicBezTo>
                    <a:pt x="36" y="11"/>
                    <a:pt x="35" y="10"/>
                    <a:pt x="34" y="11"/>
                  </a:cubicBezTo>
                  <a:cubicBezTo>
                    <a:pt x="33" y="11"/>
                    <a:pt x="31" y="10"/>
                    <a:pt x="31" y="9"/>
                  </a:cubicBezTo>
                  <a:cubicBezTo>
                    <a:pt x="31" y="9"/>
                    <a:pt x="31" y="8"/>
                    <a:pt x="32" y="7"/>
                  </a:cubicBezTo>
                  <a:cubicBezTo>
                    <a:pt x="32" y="7"/>
                    <a:pt x="32" y="5"/>
                    <a:pt x="31" y="4"/>
                  </a:cubicBezTo>
                  <a:cubicBezTo>
                    <a:pt x="30" y="3"/>
                    <a:pt x="29" y="3"/>
                    <a:pt x="28" y="4"/>
                  </a:cubicBezTo>
                  <a:cubicBezTo>
                    <a:pt x="27" y="5"/>
                    <a:pt x="26" y="5"/>
                    <a:pt x="25" y="4"/>
                  </a:cubicBezTo>
                  <a:cubicBezTo>
                    <a:pt x="25" y="4"/>
                    <a:pt x="24" y="3"/>
                    <a:pt x="25" y="2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19" y="2"/>
                    <a:pt x="18" y="3"/>
                    <a:pt x="17" y="3"/>
                  </a:cubicBezTo>
                  <a:cubicBezTo>
                    <a:pt x="17" y="3"/>
                    <a:pt x="16" y="2"/>
                    <a:pt x="16" y="1"/>
                  </a:cubicBezTo>
                  <a:cubicBezTo>
                    <a:pt x="15" y="0"/>
                    <a:pt x="14" y="0"/>
                    <a:pt x="13" y="0"/>
                  </a:cubicBezTo>
                  <a:cubicBezTo>
                    <a:pt x="11" y="1"/>
                    <a:pt x="11" y="2"/>
                    <a:pt x="11" y="3"/>
                  </a:cubicBezTo>
                  <a:cubicBezTo>
                    <a:pt x="11" y="4"/>
                    <a:pt x="10" y="5"/>
                    <a:pt x="10" y="6"/>
                  </a:cubicBezTo>
                  <a:cubicBezTo>
                    <a:pt x="9" y="6"/>
                    <a:pt x="8" y="6"/>
                    <a:pt x="8" y="5"/>
                  </a:cubicBezTo>
                  <a:cubicBezTo>
                    <a:pt x="7" y="4"/>
                    <a:pt x="5" y="5"/>
                    <a:pt x="5" y="6"/>
                  </a:cubicBezTo>
                  <a:cubicBezTo>
                    <a:pt x="4" y="7"/>
                    <a:pt x="3" y="8"/>
                    <a:pt x="4" y="9"/>
                  </a:cubicBezTo>
                  <a:close/>
                  <a:moveTo>
                    <a:pt x="15" y="8"/>
                  </a:moveTo>
                  <a:cubicBezTo>
                    <a:pt x="21" y="6"/>
                    <a:pt x="27" y="9"/>
                    <a:pt x="29" y="15"/>
                  </a:cubicBezTo>
                  <a:cubicBezTo>
                    <a:pt x="31" y="21"/>
                    <a:pt x="27" y="27"/>
                    <a:pt x="22" y="29"/>
                  </a:cubicBezTo>
                  <a:cubicBezTo>
                    <a:pt x="16" y="30"/>
                    <a:pt x="10" y="27"/>
                    <a:pt x="8" y="22"/>
                  </a:cubicBezTo>
                  <a:cubicBezTo>
                    <a:pt x="6" y="16"/>
                    <a:pt x="10" y="10"/>
                    <a:pt x="15" y="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8" name="Freeform 303"/>
            <p:cNvSpPr>
              <a:spLocks noEditPoints="1"/>
            </p:cNvSpPr>
            <p:nvPr/>
          </p:nvSpPr>
          <p:spPr bwMode="auto">
            <a:xfrm>
              <a:off x="5084763" y="1111250"/>
              <a:ext cx="109538" cy="104775"/>
            </a:xfrm>
            <a:custGeom>
              <a:avLst/>
              <a:gdLst>
                <a:gd name="T0" fmla="*/ 3 w 29"/>
                <a:gd name="T1" fmla="*/ 7 h 28"/>
                <a:gd name="T2" fmla="*/ 4 w 29"/>
                <a:gd name="T3" fmla="*/ 9 h 28"/>
                <a:gd name="T4" fmla="*/ 2 w 29"/>
                <a:gd name="T5" fmla="*/ 9 h 28"/>
                <a:gd name="T6" fmla="*/ 0 w 29"/>
                <a:gd name="T7" fmla="*/ 11 h 28"/>
                <a:gd name="T8" fmla="*/ 1 w 29"/>
                <a:gd name="T9" fmla="*/ 13 h 28"/>
                <a:gd name="T10" fmla="*/ 3 w 29"/>
                <a:gd name="T11" fmla="*/ 15 h 28"/>
                <a:gd name="T12" fmla="*/ 1 w 29"/>
                <a:gd name="T13" fmla="*/ 16 h 28"/>
                <a:gd name="T14" fmla="*/ 1 w 29"/>
                <a:gd name="T15" fmla="*/ 19 h 28"/>
                <a:gd name="T16" fmla="*/ 3 w 29"/>
                <a:gd name="T17" fmla="*/ 20 h 28"/>
                <a:gd name="T18" fmla="*/ 4 w 29"/>
                <a:gd name="T19" fmla="*/ 20 h 28"/>
                <a:gd name="T20" fmla="*/ 4 w 29"/>
                <a:gd name="T21" fmla="*/ 23 h 28"/>
                <a:gd name="T22" fmla="*/ 5 w 29"/>
                <a:gd name="T23" fmla="*/ 25 h 28"/>
                <a:gd name="T24" fmla="*/ 7 w 29"/>
                <a:gd name="T25" fmla="*/ 25 h 28"/>
                <a:gd name="T26" fmla="*/ 9 w 29"/>
                <a:gd name="T27" fmla="*/ 25 h 28"/>
                <a:gd name="T28" fmla="*/ 10 w 29"/>
                <a:gd name="T29" fmla="*/ 27 h 28"/>
                <a:gd name="T30" fmla="*/ 11 w 29"/>
                <a:gd name="T31" fmla="*/ 28 h 28"/>
                <a:gd name="T32" fmla="*/ 13 w 29"/>
                <a:gd name="T33" fmla="*/ 27 h 28"/>
                <a:gd name="T34" fmla="*/ 15 w 29"/>
                <a:gd name="T35" fmla="*/ 26 h 28"/>
                <a:gd name="T36" fmla="*/ 17 w 29"/>
                <a:gd name="T37" fmla="*/ 27 h 28"/>
                <a:gd name="T38" fmla="*/ 19 w 29"/>
                <a:gd name="T39" fmla="*/ 28 h 28"/>
                <a:gd name="T40" fmla="*/ 20 w 29"/>
                <a:gd name="T41" fmla="*/ 26 h 28"/>
                <a:gd name="T42" fmla="*/ 21 w 29"/>
                <a:gd name="T43" fmla="*/ 24 h 28"/>
                <a:gd name="T44" fmla="*/ 23 w 29"/>
                <a:gd name="T45" fmla="*/ 24 h 28"/>
                <a:gd name="T46" fmla="*/ 25 w 29"/>
                <a:gd name="T47" fmla="*/ 24 h 28"/>
                <a:gd name="T48" fmla="*/ 25 w 29"/>
                <a:gd name="T49" fmla="*/ 21 h 28"/>
                <a:gd name="T50" fmla="*/ 25 w 29"/>
                <a:gd name="T51" fmla="*/ 19 h 28"/>
                <a:gd name="T52" fmla="*/ 27 w 29"/>
                <a:gd name="T53" fmla="*/ 19 h 28"/>
                <a:gd name="T54" fmla="*/ 29 w 29"/>
                <a:gd name="T55" fmla="*/ 17 h 28"/>
                <a:gd name="T56" fmla="*/ 28 w 29"/>
                <a:gd name="T57" fmla="*/ 15 h 28"/>
                <a:gd name="T58" fmla="*/ 26 w 29"/>
                <a:gd name="T59" fmla="*/ 13 h 28"/>
                <a:gd name="T60" fmla="*/ 27 w 29"/>
                <a:gd name="T61" fmla="*/ 12 h 28"/>
                <a:gd name="T62" fmla="*/ 28 w 29"/>
                <a:gd name="T63" fmla="*/ 10 h 28"/>
                <a:gd name="T64" fmla="*/ 26 w 29"/>
                <a:gd name="T65" fmla="*/ 8 h 28"/>
                <a:gd name="T66" fmla="*/ 24 w 29"/>
                <a:gd name="T67" fmla="*/ 7 h 28"/>
                <a:gd name="T68" fmla="*/ 25 w 29"/>
                <a:gd name="T69" fmla="*/ 6 h 28"/>
                <a:gd name="T70" fmla="*/ 24 w 29"/>
                <a:gd name="T71" fmla="*/ 3 h 28"/>
                <a:gd name="T72" fmla="*/ 22 w 29"/>
                <a:gd name="T73" fmla="*/ 3 h 28"/>
                <a:gd name="T74" fmla="*/ 19 w 29"/>
                <a:gd name="T75" fmla="*/ 3 h 28"/>
                <a:gd name="T76" fmla="*/ 19 w 29"/>
                <a:gd name="T77" fmla="*/ 2 h 28"/>
                <a:gd name="T78" fmla="*/ 17 w 29"/>
                <a:gd name="T79" fmla="*/ 0 h 28"/>
                <a:gd name="T80" fmla="*/ 15 w 29"/>
                <a:gd name="T81" fmla="*/ 1 h 28"/>
                <a:gd name="T82" fmla="*/ 13 w 29"/>
                <a:gd name="T83" fmla="*/ 2 h 28"/>
                <a:gd name="T84" fmla="*/ 12 w 29"/>
                <a:gd name="T85" fmla="*/ 1 h 28"/>
                <a:gd name="T86" fmla="*/ 10 w 29"/>
                <a:gd name="T87" fmla="*/ 0 h 28"/>
                <a:gd name="T88" fmla="*/ 9 w 29"/>
                <a:gd name="T89" fmla="*/ 2 h 28"/>
                <a:gd name="T90" fmla="*/ 8 w 29"/>
                <a:gd name="T91" fmla="*/ 4 h 28"/>
                <a:gd name="T92" fmla="*/ 6 w 29"/>
                <a:gd name="T93" fmla="*/ 4 h 28"/>
                <a:gd name="T94" fmla="*/ 4 w 29"/>
                <a:gd name="T95" fmla="*/ 4 h 28"/>
                <a:gd name="T96" fmla="*/ 3 w 29"/>
                <a:gd name="T97" fmla="*/ 7 h 28"/>
                <a:gd name="T98" fmla="*/ 12 w 29"/>
                <a:gd name="T99" fmla="*/ 6 h 28"/>
                <a:gd name="T100" fmla="*/ 22 w 29"/>
                <a:gd name="T101" fmla="*/ 12 h 28"/>
                <a:gd name="T102" fmla="*/ 17 w 29"/>
                <a:gd name="T103" fmla="*/ 22 h 28"/>
                <a:gd name="T104" fmla="*/ 6 w 29"/>
                <a:gd name="T105" fmla="*/ 17 h 28"/>
                <a:gd name="T106" fmla="*/ 12 w 29"/>
                <a:gd name="T107" fmla="*/ 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9" h="28">
                  <a:moveTo>
                    <a:pt x="3" y="7"/>
                  </a:moveTo>
                  <a:cubicBezTo>
                    <a:pt x="4" y="7"/>
                    <a:pt x="4" y="9"/>
                    <a:pt x="4" y="9"/>
                  </a:cubicBezTo>
                  <a:cubicBezTo>
                    <a:pt x="4" y="9"/>
                    <a:pt x="3" y="10"/>
                    <a:pt x="2" y="9"/>
                  </a:cubicBezTo>
                  <a:cubicBezTo>
                    <a:pt x="1" y="9"/>
                    <a:pt x="0" y="10"/>
                    <a:pt x="0" y="11"/>
                  </a:cubicBezTo>
                  <a:cubicBezTo>
                    <a:pt x="0" y="12"/>
                    <a:pt x="0" y="13"/>
                    <a:pt x="1" y="13"/>
                  </a:cubicBezTo>
                  <a:cubicBezTo>
                    <a:pt x="2" y="13"/>
                    <a:pt x="3" y="15"/>
                    <a:pt x="3" y="15"/>
                  </a:cubicBezTo>
                  <a:cubicBezTo>
                    <a:pt x="3" y="16"/>
                    <a:pt x="2" y="16"/>
                    <a:pt x="1" y="16"/>
                  </a:cubicBezTo>
                  <a:cubicBezTo>
                    <a:pt x="1" y="17"/>
                    <a:pt x="0" y="18"/>
                    <a:pt x="1" y="19"/>
                  </a:cubicBezTo>
                  <a:cubicBezTo>
                    <a:pt x="1" y="20"/>
                    <a:pt x="2" y="20"/>
                    <a:pt x="3" y="20"/>
                  </a:cubicBezTo>
                  <a:cubicBezTo>
                    <a:pt x="3" y="20"/>
                    <a:pt x="4" y="20"/>
                    <a:pt x="4" y="20"/>
                  </a:cubicBezTo>
                  <a:cubicBezTo>
                    <a:pt x="4" y="21"/>
                    <a:pt x="5" y="22"/>
                    <a:pt x="4" y="23"/>
                  </a:cubicBezTo>
                  <a:cubicBezTo>
                    <a:pt x="4" y="23"/>
                    <a:pt x="4" y="24"/>
                    <a:pt x="5" y="25"/>
                  </a:cubicBezTo>
                  <a:cubicBezTo>
                    <a:pt x="5" y="26"/>
                    <a:pt x="7" y="26"/>
                    <a:pt x="7" y="25"/>
                  </a:cubicBezTo>
                  <a:cubicBezTo>
                    <a:pt x="8" y="25"/>
                    <a:pt x="9" y="25"/>
                    <a:pt x="9" y="25"/>
                  </a:cubicBezTo>
                  <a:cubicBezTo>
                    <a:pt x="10" y="25"/>
                    <a:pt x="10" y="26"/>
                    <a:pt x="10" y="27"/>
                  </a:cubicBezTo>
                  <a:cubicBezTo>
                    <a:pt x="10" y="27"/>
                    <a:pt x="10" y="28"/>
                    <a:pt x="11" y="28"/>
                  </a:cubicBezTo>
                  <a:cubicBezTo>
                    <a:pt x="12" y="28"/>
                    <a:pt x="13" y="28"/>
                    <a:pt x="13" y="27"/>
                  </a:cubicBezTo>
                  <a:cubicBezTo>
                    <a:pt x="14" y="27"/>
                    <a:pt x="15" y="26"/>
                    <a:pt x="15" y="26"/>
                  </a:cubicBezTo>
                  <a:cubicBezTo>
                    <a:pt x="16" y="26"/>
                    <a:pt x="16" y="26"/>
                    <a:pt x="17" y="27"/>
                  </a:cubicBezTo>
                  <a:cubicBezTo>
                    <a:pt x="17" y="28"/>
                    <a:pt x="18" y="28"/>
                    <a:pt x="19" y="28"/>
                  </a:cubicBezTo>
                  <a:cubicBezTo>
                    <a:pt x="20" y="28"/>
                    <a:pt x="20" y="27"/>
                    <a:pt x="20" y="26"/>
                  </a:cubicBezTo>
                  <a:cubicBezTo>
                    <a:pt x="20" y="25"/>
                    <a:pt x="21" y="24"/>
                    <a:pt x="21" y="24"/>
                  </a:cubicBezTo>
                  <a:cubicBezTo>
                    <a:pt x="21" y="24"/>
                    <a:pt x="22" y="24"/>
                    <a:pt x="23" y="24"/>
                  </a:cubicBezTo>
                  <a:cubicBezTo>
                    <a:pt x="23" y="25"/>
                    <a:pt x="24" y="25"/>
                    <a:pt x="25" y="24"/>
                  </a:cubicBezTo>
                  <a:cubicBezTo>
                    <a:pt x="26" y="23"/>
                    <a:pt x="26" y="22"/>
                    <a:pt x="25" y="21"/>
                  </a:cubicBezTo>
                  <a:cubicBezTo>
                    <a:pt x="25" y="21"/>
                    <a:pt x="25" y="20"/>
                    <a:pt x="25" y="19"/>
                  </a:cubicBezTo>
                  <a:cubicBezTo>
                    <a:pt x="25" y="19"/>
                    <a:pt x="26" y="19"/>
                    <a:pt x="27" y="19"/>
                  </a:cubicBezTo>
                  <a:cubicBezTo>
                    <a:pt x="28" y="19"/>
                    <a:pt x="28" y="18"/>
                    <a:pt x="29" y="17"/>
                  </a:cubicBezTo>
                  <a:cubicBezTo>
                    <a:pt x="29" y="16"/>
                    <a:pt x="28" y="15"/>
                    <a:pt x="28" y="15"/>
                  </a:cubicBezTo>
                  <a:cubicBezTo>
                    <a:pt x="27" y="15"/>
                    <a:pt x="26" y="14"/>
                    <a:pt x="26" y="13"/>
                  </a:cubicBezTo>
                  <a:cubicBezTo>
                    <a:pt x="26" y="13"/>
                    <a:pt x="27" y="12"/>
                    <a:pt x="27" y="12"/>
                  </a:cubicBezTo>
                  <a:cubicBezTo>
                    <a:pt x="28" y="12"/>
                    <a:pt x="28" y="11"/>
                    <a:pt x="28" y="10"/>
                  </a:cubicBezTo>
                  <a:cubicBezTo>
                    <a:pt x="28" y="9"/>
                    <a:pt x="27" y="8"/>
                    <a:pt x="26" y="8"/>
                  </a:cubicBezTo>
                  <a:cubicBezTo>
                    <a:pt x="26" y="9"/>
                    <a:pt x="24" y="8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5" y="5"/>
                    <a:pt x="25" y="4"/>
                    <a:pt x="24" y="3"/>
                  </a:cubicBezTo>
                  <a:cubicBezTo>
                    <a:pt x="23" y="3"/>
                    <a:pt x="22" y="3"/>
                    <a:pt x="22" y="3"/>
                  </a:cubicBezTo>
                  <a:cubicBezTo>
                    <a:pt x="21" y="4"/>
                    <a:pt x="20" y="4"/>
                    <a:pt x="19" y="3"/>
                  </a:cubicBezTo>
                  <a:cubicBezTo>
                    <a:pt x="19" y="3"/>
                    <a:pt x="19" y="2"/>
                    <a:pt x="19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6" y="0"/>
                    <a:pt x="15" y="0"/>
                    <a:pt x="15" y="1"/>
                  </a:cubicBezTo>
                  <a:cubicBezTo>
                    <a:pt x="15" y="2"/>
                    <a:pt x="14" y="2"/>
                    <a:pt x="13" y="2"/>
                  </a:cubicBezTo>
                  <a:cubicBezTo>
                    <a:pt x="13" y="2"/>
                    <a:pt x="12" y="2"/>
                    <a:pt x="12" y="1"/>
                  </a:cubicBezTo>
                  <a:cubicBezTo>
                    <a:pt x="12" y="0"/>
                    <a:pt x="11" y="0"/>
                    <a:pt x="10" y="0"/>
                  </a:cubicBezTo>
                  <a:cubicBezTo>
                    <a:pt x="9" y="1"/>
                    <a:pt x="8" y="2"/>
                    <a:pt x="9" y="2"/>
                  </a:cubicBezTo>
                  <a:cubicBezTo>
                    <a:pt x="9" y="3"/>
                    <a:pt x="8" y="4"/>
                    <a:pt x="8" y="4"/>
                  </a:cubicBezTo>
                  <a:cubicBezTo>
                    <a:pt x="7" y="5"/>
                    <a:pt x="7" y="4"/>
                    <a:pt x="6" y="4"/>
                  </a:cubicBezTo>
                  <a:cubicBezTo>
                    <a:pt x="5" y="3"/>
                    <a:pt x="4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lose/>
                  <a:moveTo>
                    <a:pt x="12" y="6"/>
                  </a:moveTo>
                  <a:cubicBezTo>
                    <a:pt x="16" y="5"/>
                    <a:pt x="21" y="7"/>
                    <a:pt x="22" y="12"/>
                  </a:cubicBezTo>
                  <a:cubicBezTo>
                    <a:pt x="24" y="16"/>
                    <a:pt x="21" y="21"/>
                    <a:pt x="17" y="22"/>
                  </a:cubicBezTo>
                  <a:cubicBezTo>
                    <a:pt x="13" y="23"/>
                    <a:pt x="8" y="21"/>
                    <a:pt x="6" y="17"/>
                  </a:cubicBezTo>
                  <a:cubicBezTo>
                    <a:pt x="5" y="12"/>
                    <a:pt x="7" y="8"/>
                    <a:pt x="12" y="6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bldLvl="0" animBg="1"/>
      <p:bldP spid="55" grpId="0" bldLvl="0" animBg="1"/>
      <p:bldP spid="63" grpId="0" bldLvl="0" animBg="1"/>
      <p:bldP spid="162" grpId="0" bldLvl="0" animBg="1"/>
      <p:bldP spid="18" grpId="0"/>
      <p:bldP spid="19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s:customData xmlns="http://www.wps.cn/officeDocument/2013/wpsCustomData" xmlns:s="http://www.wps.cn/officeDocument/2013/wpsCustomData">
  <extobjs>
    <extobj name="ECB019B1-382A-4266-B25C-5B523AA43C14-1">
      <extobjdata type="ECB019B1-382A-4266-B25C-5B523AA43C14" data="ewogICAiRmlsZUlkIiA6ICIxNzk5MDc3NDk5OSIsCiAgICJJbWFnZSIgOiAiaVZCT1J3MEtHZ29BQUFBTlNVaEVVZ0FBQXpNQUFBR1VDQVlBQUFBQkxYekpBQUFBQ1hCSVdYTUFBQXNUQUFBTEV3RUFtcHdZQUFBZ0FFbEVRVlI0bk96ZGVWeFU5ZjQvOE5jTUNJcmllZzBYM0g2bVpwb0dpR2tYUlVoTkRWeklKVTFOazlUMFdqZThLYWFJRzVtNWxndHE3Z3NtSkdhdWlYcmR3Q3M2b0tWMFU5RE1GT2lpQXNJSXM1M2ZIOGI1TXJJamNPYWNlVDBmRHgvTytjeVo0ZjJlZWMveW52TTU1d0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VmtzbGRRQkVSTTlKN2VibTlyNGdDR01BdkF6Z2IxSUhSTEtRQmlCQnBWTHQxR2cwV3dDWXBBNklpSWpLanMwTUVjbVoydFhWOVFBQUg2a0RJVms3R0JjWE54aHNhSWlJWklmTkRCSEpscHVibTc4Z0NOKzgrT0tMQ0F3TVJOdTJiVkd6WmsycHd5SVp5TTdPeG8wYk4vREZGMThnTVRFUmdpRDR4OGZIYjVZNkxpSWlLaHUxMUFFUUVaWFhYMVBMRUJnWUNCY1hGell5VkdvMWE5YUVpNHNMWnM2Y0NRQlFxVlJqSkE2SmlJaktnYzBNRWNuWnl3RFF0bTFicWVNZ21jcFhPeDJraklPSWlNcUh6UXdSeWRuZkFIQ0xESlZiclZxMThpN3l3QkZFUkRMRVpvYUlpSWlJaUdTSnpRd1JFUkVSRWNrU214a2lJaUlpSXBJbE5qTkVSRVJFUkNSTGJHYUlpSWlJaUVpVzJNd1FFVmtvazRrbnBDY2lJaW9PbXhraUlvbjUrUGdVR0h2dzRBSGVmdnR0NkhTNlFtOXo1TWlSQW1OYXJSYm56NTh2MEFUbDV1YVd1akc2ZE9sU2tkZVpUQ1prWldYaDNyMTdTRWhJUUV4TURBNGRPb1NMRnkrYXJiZHIxeTQ4ZlBqUWJPellzV01JRFEwdFZReEVSRVNsWlN0MUFFUkVTckJyMXk1czJiTEZiQ3gvSTZMVDZXQm5aeWN1bno5L1hyeXMxV3JGeTZOSGp4WXZwNlNrWU9USWthaFJvd1lBb0YrL2Z1TDFxMWV2eG9BQkE4eiszdEtsUzNIaXhBa3NYTGdRdlhyMUVzZC8rT0VIbkRoeEFvc1hMOGFJRVNOZ2EvdC9iLzBHZ3dGUlVWRTRlUEFnZkgxOU1YUG1USnc2ZFFxUEhqM0MxS2xUOGVUSkV6eDU4Z1RaMmRuSXljbUJvNk1qNnRldmp6cDE2cUJldlhwbzBLQUJYRnhjeFB2NzdiZmZzSHYzYmd3ZlB0d3N0dmJ0MitQTEw3OUUxNjVkNGVibVZ2SURTa1JFUkVTa1pLNnVyb0tycTZ0Z1NRcUxKeTB0VGZEMDlCVDBlbjJodC9IeThqSmJuajE3dHZEenp6OExnaUFJNmVucFFrQkFRSUhiOU92WHoydzVJaUpDR0RWcWxIRHo1azNCMTlkWFNFNU9OcnQrOCtiTndzcVZLNFhldlhzTGdpQUlScU5SRUFSQlhNNjd2L3l4M0xoeFE3aDc5Njd3OE9GRElTSWlRdkQxOVJWaVkyUEY2MU5UVTRWNzkrNlovWjBGQ3hZSWUvYnNFZSs3ZCsvZVFxOWV2WVNlUFh1S3kzbi96cDQ5VytqalVkWHk2a2pxZWlZaW9yTGpORE1pb2twMjh1UkpkTzNhMVd5TENBRHMyN2NQL2Z2M3grUEhqOUcvZjM5Y3YzNGRBTkM1YzJjY1BYb1VBTEI3OTI2ODlOSkw0bTJHRHgrT0lVT0c0TUdEQnhnK2ZEaWlvcUlRR1JtSkxWdTJZTVdLRlhqeHhSZngwVWNmWWNxVUtiaDM3eDZBcDlQTTNuLy9mWHo4OGNmaS9mVHUzYnZFdU51MGFRT2RUb2Vnb0NEOCt1dXYyTGx6Sjl6ZDNRRUFodzRkd3BneFl4QVRFeU91ZisvZVBXZzBHdmo1K1dIcjFxMklpSWhBVkZRVXZMeTgwS1JKRXh3N2RneFJVVkhpL3oxNjlDam5JMHBFUlBRVXA1a1JFVld5dzRjUDQ5MTMzeTB3L3ZiYmIrUHR0OStHdDdjM2poNDlpaXRYcnBoTk04dC8rY3laTXdDQThQQndIRDkrSEN0WHJzVGV2WHZ4eFJkZjRQVHAwMWkvZmoyY25Kd0FQRzFVakVZanhvMGJoNUNRRUN4Y3VCREJ3Y0hvMHFWTG1lSmVzbVFKdnZ2dU83aTR1Q0FuSndkejU4N0Y0OGVQa1phV2htYk5tbUhqeG8xbzBhS0Z1UDdLbFNzeGNlSkUzTHg1RTBlT0hNR1lNV09nMFdnUUZSV0ZMVnUyd01iR0J1bnA2WmcyYlJxMmJ0MWFvTGtqSWlJcUszNlNFQkZWZ0NOSGptRFpzbVVBQUc5dmI5alkyQ0FxS2dvLy9mUVRmdi85ZDh5YU5Rc0E4TnBycjZGT25UcUYzc2Vycjc0S0d4dWJRcStyWDc4K1ZxNWNDUUE0ZnZ3NGNuTnpzV1BIRG5UdjNoMDlldlRBbENsVEN0eG16Wm8xYU5XcUZZS0RnL0hwcDU5aTE2NWRaY3FwYjkrKzZOcTFLK3JWcXdlajBZanc4SENrcHFiaVgvLzZGeHdkSFpHV2xpWTJNeWFUQ1FrSkNVaEtTc0lmZi95QlRaczJJVE16RS9QbXpVTklTQWphdEdrRFFSQlFvMFlOTkdqUUFHRmhZUmc3ZG15WjRpRWlJbm9XbXhraW9nb3dZTUFBREJnd0FHNXViamgxNnBRNHZuWHJWZ3dmUGh5Yk5tMUNhbW9xdnZ6eVM0U0VoQlI1UHc4ZVBNQ2hRNGNLak9jZDhlejI3ZHNRQkFIMjl2YTRmdjA2T25YcWhCWXRXdURvMGFNNGNlSUVuSjJkOGRKTEwrRy8vLzB2NnRhdEN6czdPM1RwMGdYZmZmY2RHalJvSU42ZlNxVXFNU2NYRnhmOCtlZWYyTEZqQjY1Y3VZSlJvMGFoWDc5K1VLdlZTRXhNeEwvKzlTK01HVE1HYjcvOU50UnFOWTRjT1lLOWUvY2lPVGtablR0M3h0eTVjK0hvNklqNTgrZERwOVBCMXRZV21abVplUEhGRjdGdDJ6WU1IRGdRZGV2V0xjdkRURVJFWkliTkRCRlJKWW1OamNXVksxY3dmLzU4Yk5xMENhTkdqY0tvVWFOdy92eDVlSGg0RkhxYkJ3OGU0UDMzM3k4d25uZG81WlVyVjJMVXFGR1lQMzgrNXN5WkE0UEJBRjlmWHh3L2Zod1BIanpBTDcvOGdwZGVlZ21ob2FFWVBYcTBPUFhzMXExYnNMZTNCd0FJZ2xDcVppWXdNQkFuVDU2RWc0TURPblhxaFAzNzl5TXNMQXhhclJZNU9Ubkl6YzNGaWhVcmNPL2VQVXliTmcweE1USDQ5dHR2RVJnWWlJTUhEeUl3TUJBT0RnN28xcTBiWW1KaW9GYXI0ZTd1anIxNzkrTG5uMzlHN2RxMXkvdlFFaEVSQVdBelEwUlVZZlI2UFFCZzA2Wk5TRXhNUkdKaUlpWk5taVIrYWJleHNjR01HVE13Yjk0OHVMdTdpODBGQUJpTlJqeCsvQmdOR2pRb2NJaG40T21XR1oxT0J4c2JHM1RyMWcwQXhQdnQzTGt6WW1KaTRPTGlnczgvL3h3Nm5RNDNidHlBcTZ1cmVQdGx5NVloSUNBQUFQRG5uMytpWWNPR0plWXpZTUFBZUh0N28zYnQycWhkdXpacTFxeUpvVU9INHN5Wk03Q3pzNE90clMzKzk3Ly9ZY2FNR1hqMDZCSE9uajJMWnMyYTRlelpzMmpjdURIczdPeVFrcEtDdW5YclFxMDJQOTdNSzYrOFVwYUhsb2lJcUZCc1pvaUlLc0MzMzM2TDBOQlF0Ry9mSHNEVGhzSFIwYkhBK1ZiYzNOelFwazBiWExod0FjMmFOY09sUzVlUWxaV0ZvVU9INHIzMzNvTzd1enVHRFJ1RzVPUmt0R3paRWpkdTNFRGJ0bTN4NXB0dklpRWhBWXNXTFNyd3R6MDlQUkVURXdNdkx5OFlEQWJFeE1TZ2E5ZXU0djQzV3EwV3YvLytPenAxNm9RZmYvd1JQL3p3QTNKemMvSG8wU1A4K09PUFJlYlVzMmRQbkRsekJ1dlhyOGVXTFZ2RWhzVEJ3UUhyMXExRGFtb3FacytlamExYnR3SUFaczJhQmExV2k1czNiK0xYWDMvRi8vNzNQMFJGUmFGVHAwNEY3dnZzMmJQSXpNd3M5SVNoUkVSRVJFU0taMG5ubWZuMTExK0YrL2Z2aTh2aDRlRm15L25qek1uSkVRUkJFTzdjdVNOY3ZYcFZ5TWpJRUsvTHpzNFc1czZkSzZ4YXRVb1FCRUh3OXZZV0JPSHBlV0Y2OWVvbC9QNzc3NElnbUo5bjV0R2pSMEppWXFLNC9ObG5ud25uenAwVGwyTmlZb1N4WThjS2dpQUltWm1aZ28rUGovRFpaNThKZ3dZTkV1N2V2V3VXUi83enpKdzVjMGJvMWF1WGNQSGlSWEdzUzVjdTR2MU1uRGhSR0Q5K3ZQRG8wU1BCYURRSzc3enpqakI2OUdoaDhlTEZ3ZzgvL0NBY09YSkU2TkdqaDNEdDJqWHg5dTd1N29MQllCQzJiOTh1N042OXU0Ukh0V3J3UERORVJQTEZMVE5FUkJXZ2JkdTJac3ZEaGcwcmN0Mjg2V1hObXpkSDgrYk5BUUF4TVRIWXRtMGJrcE9UNGVQakkrNDMwNnBWS3d3Y09CQkdveEdkTzNkR3MyYk56TzZyVDU4K0JlNC9QVDBkRnk5ZWhFcWx3cVpObXhBZEhRMVhWMWM4ZlBnUUFRRUI4UGIyeGllZmZJTHc4SEJNbURBQlgzLzlOVnEyYkluSGp4K0xoMHYrL3Z2dnNXYk5HcXhjdVJMdDI3ZUhWcXVGVnF0RnRXclZBQUNPam81WXUzWXQ1czZkaS9Ianh5TTBOQlE3ZCs0VWJ4OGNISXpZMkZnc1hib1VIVHAwRUdONy9mWFg4ZWFiYjBLbFVtSERoZzFsZW95SmlJaUlpQlREa3JiTWxHVGd3SUhGWHYvNDhXUGgyclZyZ3RGb0xOWDk1ZDh5VTVMNTgrY0xwMDZkRW9ZTUdTS3NYYnRXTUpsTTRuWEhqaDBUYnQyNkpieisrdXRDdDI3ZGhCVXJWZ2lDSUFocjFxd1JrcEtTQkVFUWhHdlhyZ2tlSGg1Q3IxNjl4QzFHZVl4R283Qmp4dzRoT3p2YmJQenUzYnRDYm01dXFXT1VFcmZNRUJISlY4bUhzeUVpc2xCNVgwQTFHbzNVb2NoQ1ptWW1qeUJXQ0RjM053QkFYRndjUHhPSmlHUkdYZklxUkVTa0JHeGtpSWhJYWRqTUVCRVJFUkdSTExHWklTSWlJaUlpV1dJelEwUkVSRVJFc3NSbWhvaUlpSWlJWkluTkRCSEpXUm9BWkdkblN4MEh5VlJXVmxiZXhUUXA0eUFpb3ZKaE0wTkVjcFlBQURkdTNKQTZEcEtwZkxWelhjbzRpSWlvZkd5a0RvQ0lxTHlhTkdsaUMyQmdRa0lDV3JkdURVZEhSOWpaMlVrZEZzbEFWbFlXcmwyN2hpVkxsdURodzRjUUJHRlJTa3BLdk5SeEVSRlIyZkFFWVVRa1oycFhWOWNEQUh5a0RvUms3V0JjWE53Z0FJTFVnUkFSVWRsd3l3d1J5Wm1Rbkp5OHQxR2pSbmRWS2xVZEFMVUFPRWdkRk1sQ0dvQkxnaUFzaW8rUER3UWJHU0lpV2VLV0dTSWlCWE4xZGMzN2tqNC9MaTV1bnBTeEVCRVJWVFFlQUlDSWlJaUlpR1NKelF3UkVSRVJFY2tTbXhraUlpSWlJcElsTmpORVJFUkVSQ1JMYkdhSWlJaUlpRWlXMk13UUVSRVJFWkVzc1praElpSWlJaUpaWWpORFJFUkVSRVN5eEdhR2lJaUlpSWhraWMwTUVSRVJFUkhKRXBzWklpSWlJaUtTSlRZelJFUkVSRVFrUzJ4bWlJaUlpSWhJbHRqTUVCRVJFUkdSTExHWklTSWlJaUlpV1dJelEwUkVSRVJFc3NSbWhvaUlpSWlJWkluTkRCRVJFUkVSeVJLYkdTSWlJaUlpa2lXVjFBR1FaWEZ4Y2ZtM1NxWHFKWFVjUkVSRVpQV3lBSXlNaTRzN0pIVWdaTG00WlliTXNKRWhJaUlpQzFFTHdEeXBneURMWml0MUFHU1o0dUxpdU5XT1pNM1YxVlVBV011a0RLNnVydk1BQkFPWUh4Y1hOMC9hYUlncVg3NmE1MVlaS2hhM3pCQVJFUkVSa1N5eG1TRWlJaUlpSWxsaU0wTkVSRVJFUkxMRXVlUldyRk9uVHM2MnRyWnpuaG1lOU5mL0cvSVBHZ3lHUlQvOTlOTWZWUk1aVWRtd2xrbHBYRnhjSnF0VXFsZnpEWFVCNEFaQUErQnkzcUFnQ0ZmaTQrUFhWM1Y4UkJXTk5VL2x4UU1BV0xGMjdkb2xKeVltRGxhcFZFNkZYSjMzUlJDQ0lLUzJhOWR1Nms4Ly9WU0YwUkdWSG11WmxFYXRWcXNGUVpoVXlGVnVmLzNMVzI5cTFVVkZWSGxZODFSZW5HWm14U0lpSW94cXRYcC9LVmFOaklpSU1GWjZRRVRseEZvbUJTcE5QVU90VmtkV2RpQkVWWVExVCtYQ1pzYkttVXltZmFWWXJUVHJFRW1LdFV4S290Rm9rZ1ZCaUM1aHRmT1hMbDFLcVpLQWlDb1phNTdLaTgyTWxWT3IxV2NFUVhoWXpDb1A2dFNwYzZiS0FpSXFKOVl5S1kxS3BTcXArV1p6VG9yQ21xZnlZRE5qNVRRYWpWNmxVaDBvWnBVRHAwK2ZObFJaUUVUbHhGb21wUkVFb2RqcE5DcVZpdE50U0ZGWTgxUWViR2FvMkY5QzFHbzFmd1VoMldBdGs1TEV4OGZmUWI2ak9EM2pra2FqK2IwcTR5R3FiS3g1S2c4Mk00U01qSXdUQURJTHVTb3pQVDM5WkZYSFExUmVyR1ZTbXFJYWRFRVEySnlUSXJIbXFhell6QkFTRXhOekJVRTRWTWhWQnhNVEUzT3JQQ0NpY21JdGs5SVlqY1pDdjhDVll0OENJbGxpelZOWnNaa2hBRVcrU2ZDTmcyU0h0VXhLY3VYS2xac0FmbjVtK0tlNHVMaEVLZUlocW15c2VTb3JOak1FQUZDcFZNY0FhUE1OYVZVcTFZOVN4VU5VWHF4bFVpQ3pacHkvVUpNVllNMVRxYkdaSVFDQVJxUFJBamlhdDZ4U3FZNzhOVVlrSzZ4bFVwcG5EMTVoTUJqNHhZNFVqVFZQWmNGbWhrVDVkNjRyNVFrSWlTd1NhNW1VNVBMbHk5ZnpMMSs5ZWpWQnFsaUlxZ0pybnNxQ3pReUo3T3pzRHVkZGRuQndPRnpjdWtTV2pMVk1DaU1BMlAvWDVjaS9sb21VakRWUHBjWm1oa1FYTDE3TUJIQUl3TUhvNk9qSFVzZERWRjZzWlZLZ0VBQlFxVlFoVWdkQ1ZFVlk4MVFxYkdib1dmdTRveDBwQkd1WkZDTXVMaTRPd0NtTlJoTXZkU3hFVllFMVQ2V2xram9BaWFuZDNOemVGd1JoRElDWEFmeE42b0RJWXFRQlNGQ3BWRHMxR3MwV0FDYXBBL29MYTVZcWtxWFdPY0JhcDZKWmN0MCtEOVk4RlVXcE5WOGhyTG1aVWJ1NnVoNEE0Q04xSUdUeERzYkZ4UTJHOUc4ZXJGbXFUSlpTNXdCcm5VclBrdXIyZWJEbXFiU1VVdk1WeG1xYkdUYzNOMzlCRUw1NThjVVhFUmdZaUxadDI2Sm16WnBTaDBVV0lqczdHemR1M01BWFgzeUJ4TVJFQ0lMZ0h4OGZ2MW5LbUZpelZORXNzYzRCMWpvVnoxTHI5bm13NXFrNFNxejVpbVMxKzh6OHRSa1hnWUdCY0hGeDRac0dtYWxac3laY1hGd3djK1pNQUlCS3BSb2pjVWlzV2Fwd2xsam5BR3VkaW1lcGRmczhXUE5VSENYV2ZFV3kybVlHVCtlam9tM2J0bExIUVJZc1gzMTBrREtPdjdCbXFWSllXSjBEckhVcUJRdXMyK2ZCbXFjU0them1LNHcxTnpOL0E4QmZQNmhZdFdyVnlydG9DVHRpc21hcFVsaFluUU9zZFNvRkM2emI1OEdhcHhJcHJPWXJqRFUzTTBSRVJFUkVKR05zWm9pSWlJaUlTSmJZekJBUkVSRVJrU3l4bVNFaUlpSWlJbGxpTTBORVJFUkVSTExFWmtZaGNuSnlwQTZCcU1ybzlYcVlURHo1TWNrRDM1K0ppQ29QbXhtWlNFMU54YjE3OXdBQW5wNmVBSUNrcENTa3BhVkJxOVdpVjY5ZTBPbDBoZDcyL1BuelpmNTdIM3p3QVU2ZlBtMDJscEdSQVM4dkw5eS9mNy9NOTBkVW5OemNYR3phdEFrQW9OUHB4TXRGV2JObURWYXVYRm1xKzM3NDhDRUVRU2h6VEJjdlhrUjBkSFNaYjBmV3B5cmZuMW5QWktuaTQrTVJIQnhjcHZxOGZmczJKazJhaElzWEx4YTducmUzZDVsaXljek1SR1ptSmdBZ0lpS2kwSFVFUWNEZXZYdkxkTDlrbVd5bERvQks1OXk1YzRpS2lzS0dEUnNBUEgwUmhvU0VZT3JVcVRBWURHamV2RG5zN093S3ZlM3MyYk54NXN3WitQbjV3V1F5UWEwdTJNT21wNmZqMUtsVEFJRFRwMC9qeXBVcnlNcktFdjllNTg2ZFlXTmpnOXpjWEV5ZlB0M3N0dTNidDhlRkN4Zk14clJhTGVyV3JRc0F1SGZ2SHBvMmJRb0F1SC8vUGk1ZHV2UWNqd1FwMFpNblR4QWFHZ3AvZjMvazV1YUtsd3NUSFIyTnNMQXdPRGs1RmZrQnVIbnpaamc2T2dJQVFrSkMwTDU5ZS9qNys2Ti8vLzdpK0owN2Q5Q2lSUXZ4Lzk5Kyt3MnhzYkhpZld6ZnZoMStmbjRBbnRidHNHSEQwS3BWSzdPL2s1aVlpUC84NXovUG5UL0pXMVcrUDdPZXlWSjE2TkFCUzVZc3dkbXpaOFdtdmppUEhqMUNRRUFBT25Ub2dIbno1bUhqeG8xbzFxeFppYmN6bVV6NCs5Ly9YbUE4Ly9lUTlldlg0NFVYWHNDNGNlUHc1WmRmWXRpd1llSjFvMGVQeHE1ZHUyQXltZkRsbDE5aXhJZ1JwY3lRTEJXYkdabnc4L1BENmRPbmtaeWNEQUJJU0VoQXExYXQ0T2JtaHVYTGw2TlRwMDZsdXA5dDI3YUpUVVorZWI5NkpDY25ZOVdxVlRoNDhDQm16SmlCeFlzWG8xNjllb2lMaThQaXhZdHg0TUFCVEo4K0hWOTk5UlhxMWF0bmRoK2VucDQ0YythTWVQbkFnUU1BQUE4UEQvRnlhZDdnaUlvU0Z4ZUhSWXNXd2NQREE4N096dmprazAvRUwzLzM3dDNEckZtejhNb3JyK1Evc1JobXpKaUJkOTU1QjEyN2RnVUFoSWVIQXdCOGZId1FIaDR1L3QrL2YzOEF3THg1ODVDUWtJRGJ0MjhqSlNVRkd6ZHV4Tnk1YzlHcVZTdnMyclhMTEI0Zkg1K3FTSnNzWEZXOVB3T3NaN0ljSGg0ZUJjWU1CZ05tejU1ZFlQelVxVk5tRFgxcWFpcW1USmtDRHc4UFRKOCtIWWNPSFlLL3Z6K1dMRm1DVjE5OXRkaS9Ld2dDZERvZE5Cb05BTUJvTklxdkIrRHAxdjJvcUNpWVRDYnMzYnNYSnBOSmZEMGNQWG9Vdi83NmE3bnlKY3ZGWmtZbWhnNGRDZ0NZT25VcXRGb3Rnb0tDQUFBeE1URTRjdVFJN096czRPUGpnK3pzYk9qMWVreWZQaDA3ZCs1RWVubzZzck96NGUzdGpicDE2MkxDaEFtd3NiRXA4dTlrWkdSZzRzU0phTlNvRVlZUEg0NzQrSGkwYmRzVzgrZlB4N2ZmZm9zR0RScGd5SkFoU0V4TWhMdTdlN0V4RHg4K0hNRFRLVVI1bDdWYWJVVThIS1FBTTJiTXdPREJnL0g2NjY4WHU5NjZkZXZ3Mm11dlFhL1hZK0hDaFZpMmJCbmF0MitQWmN1V3dkL2ZINU1tVFlKR284R2hRNGN3WmNxVUFsL0luSnljc0diTkdyUnAwNlpVY2MyYk53ODdkKzdFdlh2MzhORkhIOEhCd1FIMzc5L0g3ZHUzTVhyMGFMTjEwOUxTeXBZMEtWSlZ2VDhEckdleUhFK2VQRUZzYkt4WXMxdTJiRUgvL3YzUnVIRmpzL1hjM056TWxxT2pveEVjSEl3aFE0Wmc2dFNwQUo0MjBnMGFOTUQwNmRNeGNPQkFUSnc0RVRWcTFNQ1hYMzZKNk9ob1pHUmtZTkNnUVFDQXlNaklZdVA2N3J2djBLTkhEOHlkT3hjQTRPN3VqcU5IajFaSXptU1oyTXpJUkdSa0pPN2N1WU9Ra0JEY3YzOGYvZnIxdytqUm83Ri8vMzZrcDZmajJMRmphTml3SWI3NTVodGtaV1ZoeUpBaEdESmtDSUNuVzBOT25Ub0ZQejgvYk42OFdmemxiL0hpeFpnMWF4WUFpQy82bDE1NkNlKysreTYyYmR0bTl2ZnIxYXVIRHovOHNFQmN0Mi9mTG5MYVdONHZoaDRlSHVKbGJwbWhQRzNidHNXdVhidUtiV1p5Y25Ld1o4OGUrUHI2b21IRGh0aXlaUXVjbkp5ZzFXclJwVXNYWEx4NEVUTm16SUJXcThXWU1XUFFyRmt6UEhueUJEVnExREM3bnc0ZE9vaVg4eHByZTN0N0RCOCtIQTRPRGhnK2ZEZ2VQSGdBNE9tdmZwR1JrVml4WWdYR2pSdUg4UEJ3VEowNkZUazVPVEFhaldiM3E5ZnJzWGJ0V3ZFRG1heFRWYjAvNTJFOWt5V1lObTJhdUdYOHpwMDcyTEZqUjZGVHRxWk5td1piVzF2OCtlZWYrT3FycnhBZEhZMmdvQ0M4OGNZYlp1dDE3OTRkWVdGaFdMQmdBUVlPSElnUkkwYmcwMDgvaForZkgwYU1HQ0hPOEhpMmJwL1Z2bjM3UXFlaGtYS3htWkVCblU2SERSczI0TXFWS3dnT0RzYVlNV1BRcGswYlRKNDhHWjA3ZDBhWExsMlFsSlNFaGcwYklpa3BxY1JmdXZORVJVV0pINVlMRml3UXgrM3M3TVRtb3lUZHUzZkhUei85aEprelp5STdPeHY5Ky9mSDMvNzJ0N0luU1ZZbjc4dGJVbElTR2pSb1VPZzZwMDZkUXNlT0hkR3NXVE5FUlVYaDZ0V3J1SGJ0R2xKU1V0QzFhMWU4L3Zycm1EWnRHbTdmdm8yalI0OGlKQ1FFdDIvZlJvTUdEZEM3ZDIvVXExY1BPM2JzZ0U2bnc0VUxGN0JzMlRKMDZOQUJlL2Z1UlZ4Y0hKWXNXU0wrcmV2WHJ3TjR1djlEbzBhTnpQWW4yTDkvUC9yMDZZTTllL2FZeGVmajQ4TXZmbGF1S3QrZk4yL2V6SG9taXpGdTNEang4cTVkdXpCa3lCRFVyRm16eVBYKytPTVBHQXdHVEp3NEVRc1dMREQ3M3ZHc1JZc1dJU2twQ1NxVkNpZE9uQUFBN05tekJ6NCtQbkJ3Y0NnMnJpKysrQUxaMmRuaXNzbGs0aFJLaFdNekl3UFZxbFZEKy9idE1YWHFWQ3hmdmh4QlFVSHc4dkpDbHk1ZDRPam9pTDE3OStMY3VYTndkM2ZINWN1WE1XM2FOQUJQNTY3ZXZIa1R1Ym01ZU8rOTk1Q1Nrb0t4WThkQ3BWSUJBQjQvZml4dXRnV2VUa2R3Y1hIQmhRc1g0Tzd1am5idDJoVWF6My8vKzE5Y3Zud1p3UC90Y0hmMDZGRjRlbnFLbTNJOVBUM0YrODdKeVJFdmM1b1o1YWxmdno1Njl1eUppSWdJVEo0OHVkQjF3c1BETVhic1dBQ0FyYTB0V3JkdWpjR0RCNk4xNjliSXljbUJ0N2MzQWdJQzBLNWRPN1JyMXc3Ly9PYy9rWm1aaWNURVJEUnQyaFJPVGs2WU1HRUN1bmZ2RHVEcEw5cUhEeDlHYUdnbzZ0U3BJOVpsZW5vNkdqVnFKTDZXRWhNVE1YejRjTnk5ZXhmRGh3OUhlSGc0TWpNek1YSGl4S3A1Y0VnMnF2TDllY0tFQ2F4bnNnZ3JWcXdRdDVUbzlYcm85WG80T0RpSVU4Qk1KaE9lUEhsaTF0eWNPWE1HcnE2dUFJQlJvMGFKNDI1dWJqaDM3bHlCSnFWSGp4N1E2L1dJalkxRjdkcTFZVFFhTVhic1dHemF0S25ZNlpqUEhxSE0zZDBkaHc0ZE1sc21aV0V6SXdNcWxRcnIxcTNEbWpWcmNQZnVYVnk0Y0FIcjFxMEQ4SFNPcXBlWEYwYU9ISWxtelpxaFNaTW1hTnEwS1F3R0EvejgvTkN1WFR2WTJ0cGkwYUpGbURoeEl2YnYzeSsrQ1hoN2U0dHZSb1Y1ZHVmUVBIa2ZwTVY1NTUxM3hHbHArUThBRUJvYVdxYmNTZGw4ZlgzeDJXZWZpUTFMZmdrSkNVaExTME92WHIwQUFGNWVYdmp3d3cvRjJoY0VBUWFEQVgzNzlqVzduYTJ0YmFIem93MEdBMEpEUTNIKy9Ibk1uVHNYWGJwMFFlM2F0WEgvL24yTUd6ZE9QSHJhN05tenhSMVk4Nzc0QVVEdDJyV3hjZU5Hcy92a3IzMGsxZnN6NjVta0ZCQVFnSUNBQVBHeWk0c0x4b3daSTE1LzhPQkJIRDkrSEt0WHIzNnV2N052M3o1MDdkb1Z2LzMyRzBhUEhvMmVQWHRDcFZLWkhlU2xNSU1HRFJLbm8rWGZNdlBERHo4OFZ6eGttZGpNeU1TMmJkc3dhdFFvUkVaR29rV0xGdmpsbDE4UUhCeU0yclZyUTYxV3c4UERBMHVYTGhYUHZXRnJheXUrYUQwOVBlSHM3QXlkVGdjYkd4dHhqdlhqeDQvRnkwMmJOaTF3M281bmR3N05vOWZyUzR5M3NQMXJpaHNuNjlTOWUzZU1HVE9tMERuUWVyMGVIMzMwa2RtaGF2TTN3eHMyYkVCR1JnWm16Smdoam1tMVdyejExbHVGL3ExVHAwNGhKeWNIMjdkdng4bVRKekZwMGlRTUdqUUkzMzc3TFFJQ0F0Q25UeCt6OVFWQmdGNnZoMGFqUWN1V0xaR1JrVkhrYTRLc214VHZ6Nnhuc2dTWEwxL0d1WFBuTUhEZ1FBaUNBSlZLaGZUMGRJU0dodUtMTDc0bzlEYUZuVFBtMlViNjg4OC9SN2R1M1hENzltMU1tVEpGYk1LYk4yK08yTmhZTkcvZXZORDdQblBtRE5xMGFZUDA5SFR4NktwNVcyYTh2YjNMZFk0bXNueHNabVFpS3lzTEhUdDJSSEJ3TUFZUEhvenQyN2NqT0RnWWFyVWFKcE1KV1ZsWkFGRGtpZGxTVWxMUXNHRkRBRStQV0pOM3pnTGc2WlNFOTk5L3Y5U3h2UERDQytKeDJwOWxNcG1RbXBwcWRuODVPVG5pWVJFQllNcVVLZkQxOVMzMTN5UGxzckd4d1FjZmZJRDA5UFFDMTNYdTNMbkkyLzN5eXk4SUR3L0g5dTNiemNZZlBueFk0TkMyZVdkZjc5dTNML3IyN1F1ZFRvY1hYbmdCclZxMVFuUjBOTDc2Nml1MGFORkNYSC9tekptNGZ2MjZlSExDclZ1M0lpZ29DSFhxMURHcmVZUEJnTUdEQjVjcmIxS1dxbngvWmoyVEplblNwUXRXclZxRnJWdTNZczJhTlJnNWNpVDI3OStQUVlNR0ZYbEk4dnoxRFR5ZFpuYm8wS0ZDOTRXWk1XTkdnU2xsSjA2Y0tIQ0V0RHpIang4djhRQUJQTmVkOHJDWmtZa21UWnBnd1lJRitPcXJyN0I4K1hKVXIxNGR2Lzc2S3pwMjdJaUZDeGNpUFQwZHk1Y3Z4NXc1YzVDWm1TbWVIQzNQMWF0WDBicDE2ekw5emFLbW1RSG1VODBTRWhKdzRNQUI2SFE2dkVEd0NnVUFBQ0FBU1VSQlZQLysrMmpUcG8zWk5COFBEdzhlRnBFcWhORm94UDc5K3hFYUdvcWdvQ0E0T3pzak56Y1g5dmIyQUo3dXc1WC9GN3UwdERUODg1Ly9STXVXTGJGMDZWTFVxbFVMSjArZVJQZnUzVEYrL1BoQ0QyLzd6My8rRXpWcTFFRHQyclh4emp2dllOS2tTUWdNREVSR1JnWUdEeDRNazhrRTRHa2o5ci8vL1E5QlFVRll1SEJoMVR3QVpKR3E2djJaOVV5VzZPOS8venU2ZGV1R1JZc1c0ZlBQUDRldHJTMzY5ZXNIclZaYjRzNzZKWG0ya2JsMTZ4WU9IejZNc0xBd2NVeWxVa0dsVWlFckt3dEpTVW1GVGxzMm1Vd3dHbzFtVy9wLysrMjNJazltUy9MQ1prWUdzckt5c0hUcFVtZzBHdkZrbEk4ZVBVSjBkRFNtVEptQ0dqVnFZUFhxMVhCd2NNQ3laY3N3YytaTWNXcURYcStIblowZGpoMDdKaDRXT2YvMEJhRG93eHptWCtkWithZWExYTlmSDMzNzloVS9OQmNzV0dDMnlUZ25KNmZBSnVUOE8rT1I5UWtORGNXMzMzNXJObGFyVmkyeFJ2TmZ6ck5reVJJc1dMQUF6czdPV0w5K3ZmakZiZmJzMlRoNzlpenM3ZTFScjE0OUxGNjhXTHpOaVJNbjBMTm5UNHdiTnc0Yk5tekEwYU5Ib2RQcGNQejRjWnc0Y1FKcXRSb0dnd0U2blE0R2d3R2pSbzBxTUJYeXhSZGZ4S0pGaStEbzZJaWFOV3VhZmJqNitQandpNStWcThyM1o5WXpXWkwwOUhSY3YzNGRNVEV4T0g3OE9KeWRuYkZseXhZQVQ2Y0JiOXEwQ1NOR2pNQ29VYU5RcDA0ZEFJV2ZhQk5BZ1gwZmdhZFQzZk1mSE9ieDQ4ZjQrT09QTVhUb1VMT3RqMnExR3ErLy9qcDY5ZXFGVjE1NUJXM2F0Q2x3NHMzcDA2ZWplL2Z1VUtsVUdEWnNHRzdkdW9WcTFhb1ZlaWhwSXRsd2RYVVZYRjFkQmJrNGMrYU04T1RKa3dMakdvMUdNSmxNWm1NcEtTbENibTZ1TUhMa1NNSFQwMU5ZdDI2ZDhQWFhYd3ZwNmVtQ0lBaUNsNWVYMmZxUEhqMFNoZ3daWWphMllzV0tZdVA1K3V1dnk1T0dMT1hWQ210V1dscXRWdmp2Zi85YjZIVkdvMUhRNi9VRnhnc2J5Mk13R0lUYzNGd2hOemRYME9sMGdsNnZML0JhR2pac1dMRXh2ZlhXVzZXSVhCNHNwYzRCK2RWNlZiMC9zNTRMc3FTNmZSNXlxL25jM0Z5aGYvLyt3dkRodzRVVksxWUkxNjVkSzdDT1JxTVJ4bzhmTCt6WnMrZTUvOTZ4WThjRVFSQ0UwNmRQQzBhanNVeTM3ZEtsUzRFeG85Rlk0UFVoRjBxcCtZcWtram9BcWVRVmdrYWprVHFVS2lIOHRXTWVsVjNlM055NHVEaEpIMEJycTFtcVdwWlM1NEQxMVRyZm44dlBrdXIyZWNpeDVrMG1rOW0wcmFLd3ZpdVdVbXErSXBWY2hhUUlmQ01oSXJKTWZIOG1PU3BOSXdPd3ZxbnlzWmtoSWlJaUlpSlpZak5EUkVSRVJFU3l4R2FHaUlpSWlJaGtpYzBNRVJFUkVSSEpralUzTTJrQWtKMmRMWFVjWk1IeXp0eU52K3BGWXF4WnFoUVdWdWNBYTUxS3dRTHI5bm13NXFsRUNxdjVDbVBOelV3Q0FOeTRjVVBxT01pQzVhdVA2MUxHOFJmV0xGVUtDNnR6Z0xWT3BXQ0JkZnM4V1BOVUlvWFZmSVd4S1hrVlpXclNwSWt0Z0lFSkNRbG8zYm8xSEIwZFlXZG5KM1ZZWkNHeXNySnc3ZG8xTEZteUJBOGZQb1FnQ0l0U1VsTGlwWXlKTlVzVnpSTHJIR0N0VS9Fc3RXNmZCMnVlaXFQRW1xOUkxbnp3YjdXcnErc0JBRDVTQjBJVzcyQmNYTndnQUZLZmNaYzFTNVhKVXVvY1lLMVQ2VmxTM1Q0UDFqeVZsbEpxdnNKWTdaWVpBRUp5Y3ZMZVJvMGEzVldwVkhVQTFBTGdJSFZRWkRIU0FGd1NCR0ZSZkh4OElDempUWU0xU3hYTkV1c2NZSzFUOFN5MWJwOEhhNTZLbzhTYXJ6RFd2R1dHbnVIaTRuSmFwVko1QWtCY1hCeHJnMlROMWRWVkFBQkJFTTdFeDhmM2tqZ2NvdWVXVjlOOGZ5WnJ3WnFuMHJEbUF3QVFFUkVSRVpHTXNaa2hJaUlpSWlKWllqTkRSRVJFUkVTeXhHYUdpSWlJaUloa2ljME1FUkVSRVJISkVwc1pJaUlpSWlLU0pUWXpSRVJFUkVRa1MyeG1pSWlJaUloSWx0ak1FQkVSRVJHUkxMR1pJU0lpSWlJaVdXSXpRMFJFUkVSRXNzUm1ob2lJaUlpSVpJbk5EQkVSRVJFUnlSS2JHU0lpSWlJaWtpV1YxQUZJemNYRjVkOHFsYXFYMUhGUXVSbE1KdFBRSzFldUhKQTZrT2ZGV2lRTFl4QUVvWDk4ZlB3SnFRT3BLbndOeW84Z0NLZmo0K085cEk3REVyR2U1VWNRaE5qNCtQalhwSTVEYnF5cW1lblVxWk96cmEzdG5HZUdKMGtTREZVWWxVcjFRQkNFNy9LV0JVRzRFaDhmdjE3S21FckNXbFFlbFVvRlFSQ2tEcU9pcFFBUWZ5aVF3MnVydFBnYVZKUU4rUmNNQnNPaW4zNzY2UStwZ3BFQzYxbFJyTDZleThwVzZnQ3FVcnQyN1pJVEV4TUhxMVFxcCtMV0V3UWg5Y1VYWDJ3YUVSRmhyS3JZS3Nxd1ljTnNFaE1UN3lreFJ6YzN0eW1DSUt4OWRsd1FoQWJJOTZhdFZxdW5WbWxnNWFEMFdyVFNPalJiVnFsVVV6VWF6Ym9xQyt3NUZKVVRnRWFRMld1cnRKVDhHbFRpNjYrRW5NUWFGUVFodFYyN2RsTi8rdW1uS294T2VxeG5lZVhHZXE1WVZyWFBURVJFaEZHdFZ1OHZ4YXFSY25neEZFYmhPWlltTDZqVjZzaktEdVI1S2Z4NVVucCtpcW5EZkpTWVU3R1VYS05LekUySk9WVWtKVDgrU3N4TmlUbEp5YXFhR1FBd21VejdTckZhYWRheFdFck5VYVBSSkF1Q0VGM0NhdWN2WGJxVVVpVUJQU2VsUGs5NWxKcWYwdW9RVUdaT3BhSFVHZ1dVbVpzU2M2cElTbjU4bEppYkVuT1NpdFUxTTJxMStvd2dDQStMV2VWQm5UcDF6bFJaUUpWQXlUbXFWS3FTWHRpeWVlRXIrWGtDbEoyZmt1b3dqeEp6S29tU2ExU0p1U2t4cDRxazVNZEhpYmtwTVNlcFdGMHpvOUZvOUNxVnFyZ2pYeDA0ZmZxMG9jb0NxZ1JLemxFUWhHS251YWhVS3RsTWcxSHk4d1FvT3o4bDFXRWVKZVpVRWlYWHFCSnpVMkpPRlVuSmo0OFNjMU5pVGxLeHVtWUdLUDRYU0xWYXJZaGZINVdhWTN4OC9CMEFsNHU0K3BKR28vbTlLdU41WGtwOW52SW9OVCtsMVNHZ3pKeEtRNmsxQ2lnek55WG1WSkdVL1Bnb01UY2w1aVFGcTJ4bU1qSXlUZ0RJTE9TcXpQVDA5Sk5WSFU5bFVIS09SYjM0QlVHUTNRdGZ5YzhUb096OGxGU0hlWlNZVTBtVVhLTkt6RTJKT1ZVa0pUOCtTc3hOaVRsSndTcWJtY1RFeEZ4QkVBNFZjdFhCeE1URTNDb1BxQklvT1VlajBWam9GNnRTelBtM09FcCtuZ0JsNTZla09zeWp4SnhLb3VRYVZXSnVTc3lwSWluNThWRmlia3JNU1FwVzJjd0FSWDQ0SytvRFc2azVYcmx5NVNhQW41OFovaWt1TGk1UmluaWVsMUtmcHp4S3pVOXBkUWdvTTZmU1VHcU5Bc3JNVFlrNVZTUWxQejVLekUySk9WVTFhMjVtamdIUTVodlNxbFNxSDZXS3B6SW9QRWV6RjdxY2Z6bFcrUE9rOVB3VVU0ZjVLREduWWltNVJwV1lteEp6cWtoS2ZueVVtSnNTYzZwcVZ0dk1hRFFhTFlDamVjc3FsZXJJWDJPS29lUWNuOTB4em1Bd3lQWUxsNUtmSjBEWitTbXBEdk1vTWFlU0tMbEdsWmliRW5PcVNFcCtmSlNZbXhKenFtcFcyOHdBNWp1MWx2TGtSYktqMUJ3dlg3NThQZi95MWF0WEU2U0twU0lvOVhuS285VDhsRmFIZ0RKektnMmwxaWlnek55VW1GTkZVdkxqbzhUY2xKaFRWYkxxWnNiT3p1NXczbVVIQjRmRHhhMHJWd3JPVVFDdy82L0xrWDh0eTVhQ255Y0FpczVQVVhYNEZ5WG1WQ0lGMTZnaWMxTmlUaFZKeVkrUEVuTlRZazVWeWFxYm1Zc1hMMllDT0FUZ1lIUjA5R09wNDZrTUNzOHhCQUJVS2xXSTFJRThMNFUvVDByUFR6RjFtSThTY3lxV2ttdFVpYmtwTWFlS3BPVEhSNG01S1RHbnFtUXJkUUFXWUo5S3BWTDZMNCtLekRFdUxpN08xZFgxbEVhamlaYzZsZ3FpeU9jcEgwWG1wOEE2VkdST3BhVElHdjJMRW5OVFlrNFZTY21QanhKelUySk9WVUlsZFFEUHc4WEY1YUpLcGVvcWRSd0FJQWpDNmZqNGVLK0t2bCtsNXFpMHZKU1d6N09Vbko4U2MxTmlUaVZSY3M1S3pFMkpPVlVrSlQ4K1NzeE5pVG5KaWF5bm1WbEs0UUNBU3FYcVZVbjNxOGdjbFphWDB2SXA1RDRWbTU4U2MxTmlUcVg0TzRyTldZbTVLVEduaXFUa3gwZUp1U2t4SnpsUnhEUXpqVVlqNmQ5M2MzT3I5TCtoMUJ5VmxwZlM4bm1Xa3ZOVFltNUt6S2trU3M1Wmlia3BNYWVLcE9USFI0bTVLVEVuT1pEMWxoa2lJaUlpSXJKZWJHYUlpSWlJaUVpV0ZESE5yQ0tZVENZOGVmSUUyZG5ac0xPelE5MjZkYVVPaVlpSWlJaUlpbUUxemN5REJ3L3d3UWNmd0dBd3dHZzB3bWcwUXEvWHcyQXd3R1F5d2RiV0Z0V3JWMGVOR2pYZzYrdUw4ZVBIU3gweUVSRVJFUkVWdzJxYW1RWU5HaUF3TUJDTkdqVkNuVHAxVUsxYU5lemJ0dzl0MnJSQnQyN2R4UFdXTEZrQ1YxZFhDU01sSWlJaUlxTFNzS3A5WnE1ZnY0NTU4K2FoV3JWcWNIQndnSnViRytiTm00ZlUxRlFBd0taTm0zRGp4ZzI4OU5KTEVrZEtSRVJFUkVRbHNhcG1adno0OFdqVHBnMldMRmtDQUhqNTVaZmg3KytQbXpkdjR2VHAwemgxNmhSV3JWb0ZlM3Q3aVNNbElpSWlJcUtTV00wMHN6d3paODZFWHE4WGx4Y3ZYZ3lOUm9QYzNGeTR1TGpBMGRGUnd1aUlpSWlJaUtpMHJLYVo2ZDY5ZTVtdSsvenp6K0hsNVZXWklSRVJFUkVSMFhPd21tYm13b1VMWnN0SGp4NUZXRmdZRWhJUzBLNWRPd1FHQm5KZkdTSWlVclNjbkJ4VXIxNWQ2akNJaUNxTVZlMHprMmY3OXUzWXVIRWpWcXhZQVFBSUNncENZR0Fncmw2OUtuRmtSRVJFNVplYW1vcDc5KzRCQUR3OVBRRUFTVWxKU0V0TGcxYXJSYTlldmFEVDZhUU1rWWlvUWxsVk0zUDc5bTFNbmp3WkowK2V4T2JObTlHd1lVTUFRT3ZXcmJGdzRVTDg2MS8vd3RLbFM1R1dsaVp4cEVSRVJHVjM3dHc1TEZpd1FGd1dCQUVoSVNHNGMrY09mdjc1WnpSdjNoeDJkbllTUmtoRVZMR3NwcG1aTTJjTzNuMzNYYnp5eWl2WXNtVUw2dGV2YjNiOUs2KzhnbDI3ZHVIdTNidm8zNzgvenB3NUkxR2tSRVJFNWVQbjU0ZHExYW9oT1RrWkFKQ1FrSUJXclZyQnpjME41OCtmUjZkT25TU09rSWlvWWxuTlBqTTllL2JFNU1tVDRlenNYT1E2VGs1TytQcnJyNUdRa01EOVo0aUlTSGFHRGgwS0FKZzZkU3EwV2kyQ2dvSUFBREV4TVRoeTVBanM3T3pnNCtPRDdPeHM2UFY2VEo4K0hVT0dESkV5WkNLaTUySTF6VXpmdm4wTEhSODhlSENCc1pkZmZybXl3eUVpSXFwd2taR1J1SFBuRGtKQ1FuRC8vbjMwNjljUG8wZVB4djc5KzVHZW5vNWp4NDZoWWNPRytPYWJiNUNWbGNWR2hvaGt6MnFtbVJVbDcxY3JJaUlpdVZ1OWVqVVdMRmlBT1hQbXdON2VIbTNhdE1Ia3laT1JrcEtDTGwyNklDa3BDY0RUZ3dLMGJ0MWE0bWlKaUo2ZjFUY3pSRVJFU3RHK2ZYdDg4ODAzMkx0M0w0S0NndURsNVlXMWE5ZGkrdlRwOFBiMnhybHo1MkEwR25INThtVzR1YmxKSFM0UjBYT3ptbWxtUkVSRVNyZHUzVHFzV2JNR2QrL2V4WVVMRjdCdTNUb0F3Sll0VytEbDVZV1JJMGVpV2JObWFOS2tDWm8yYlNweHRFUkV6NDliWmhRc1BqNGVlcjBlQUxCMTYxWm90VnFKSXlJaVMyUXltZmorb0JEYnRtMkR3V0JBWkdRa0lpTWpFUklTQWx0Ylc5U3VYUnN2dlBBQ1BEdzhzSFRwVXZqNyswc2RLaEZSaGJDcUxUTTZuUTdkdTNkSHJWcTF6TWF6c3JMTXhyS3lzaEFiR3dzYkc1dXFEckhDSkNZbUlpQWdBR0ZoWVdqY3VERVNFeE1SRmhiR0R6QWlLdURRb1VQWXZYczNWcTllalJkZWVBRUE0T2JtVnVCOVVhUFJTQlVpbFZKV1ZoWTZkdXlJNE9CZ0RCNDhHTnUzYjBkd2NERFVhalZNSmhPeXNySUFnQ2ZPSkNMRnNLcG1CZ0RVYXJYWk9XU01SaU82ZHUxcU5pYjNlY1E1T1RtWVBYczJKazZjaU1hTkd3TUFwa3laZ2pGanhxQm56NTVvMjdhdHhCRVNrU1h4OWZWRlhGd2NQdnp3USt6WnN3ZEdveEgyOXZhS2VsKzBGazJhTk1HQ0JRdncxVmRmWWZueTVhaGV2VHArL2ZWWGRPellFUXNYTGtSNmVqcVdMMStPT1hQbUlETXpFMzUrZmxLSFRFVDBYS3l1bVZFNms4bUVvS0FnT0RzN1krVElrZUo0MDZaTjhja25uK0RqanovRyt2WHIwYUpGQ3dtakpDSkxvbEtwTUdmT0hLU2twTURPemc2UmtaRUZEbEd2VXFudytQRmpPRG82U2hRbGxVWndjREEwR2cwOFBUMXg0TUFCUEhyMENOSFIwWmd5WlFwcTFLaUIxYXRYdzhIQkFjdVdMY1BNbVRPaFZxc0xQVVVCRVpGY1dGMHpZektaNE8zdFhXQzhzREc1MGVsMENBNE9SbXBxS3RhdlgxL2dlbDlmWDZTbHBXSGN1SEdZTTJjTzNuampEUW1pSkNKTHNuejVjaHcrZkJqMjl2WTRldlFvdnZ2dU82eGR1eFpyMXF3eFc2OS8vLzRZT0hBZ1RDWVR2djc2YTNUdTNGbWlpS2s0Yjd6eEJtYk5tb1hxMWFzREFPclhyNC9XclZ1alk4ZU9jSEZ4Z1VxbEFnQjA2OVlONGVIaHFGZXZucFRoRWhFOU42dHJadFJxTlU2ZE9pVXU1MDB6eXo4bTEra1VnWUdCU0U5UHg1bzFhK0RnNEZEb091UEhqNGVUa3hQbXpadUgyN2R2Y3g4YUlpczNmZnAwVEo4K0hkMjdkd2NBdlBMS0s5aTJiVnVCcmJjTEZ5NlVJandxbzU0OWV4WTY3dXJxV21ETXljbXBzc01oSXFwMFZ0WE1HSTFHVkt0V1Rlb3dLczFISDMyRTVPUmsrUHI2QWdDMFdpMnFWNjhPdGZyL0RscVhuWjJOZmZ2MklTSWlBclZyMTVZcVZDS3lVTzNhdFVPUEhqMWdZMk5qZGdDQWpJd00yTnZiNDhTSkV4SkdSMFJFWk02cW1wbmMzRnpvZERyMDZkT253SFdGamNsTnk1WXQwYkpsUzNHbjNYNzkrbUhqeG8xbzNyeTV1TTZiYjc2SjZ0V3I4eGM1SWlwU1VGQVE5dS9majlEUVVBQlBwK2VPR0RFQ3I3MzJtc1NSRVJFUm1iT3FaaVl6TXhQdDJyWEQ3dDI3eGJHOGFXWlJVVkhpbUZ5bm1lV1huSndNclZZTFoyZG5zM0d0Vm91YU5XdEtGQlVSeVVIdjNyMnhlZk5tbkRoeEFyMTc5OGFPSFR1ZzAra3daY29VcVVPalVqcC8vanc4UER5a0RvT0lxTkpaVlROejc5NDlxem5qOGFaTm05Q25UeCt6S1daNnZSNDVPVGxGN2s5RFJOYnQ5OTkveC9IangrSHY3NDlGaXhiaEgvLzRCMzc1NVJjY1Bud1lHelpzNEh1SGpNeWVQUnRuenB5Qm41OGZUQ2FUMldkQm52VDBkTFA5UlltSTVNaXFtcGtyVjY2Z1E0Y09Vb2RScVhRNkhkYXRXNGNMRnk1ZzE2NWRadnZOSEQ5K0hFMmFOQ24wUTQySXJGZEtTZ3IwZWozOC9mM3h5U2VmQUFCcTFLaUJwazJiWXZ2MjdYajc3YmZSc0dGRGlhT2s4dHEyYlJ2cTFxMWJZRndKUi9Fa0lyS2Fac1pnTU9EdzRjTUZEamVhUnhBRUdJMUdQSHIwQ0dxMVdqeDhwWnhjdW5RSjgrZlBoN096TTdadTNZcjY5ZXRqMDZaTldMOStQZFJxTmVyVXFZT2dvQ0Nwd3lRaUMvUHc0VU80dXJwaTVzeVp1SDM3TmdJQ0FuRGx5aFdNSFRzV2l4Y3ZSbWhvS0FZTUdJQWVQWHFnVzdkdTZObXpKODgzWTZIOC9QeVFucDZPN094c2VIdDdvMjdkdXBnd1lRSnNiR3lrRG8ySXFGSllUVE9Ua0pBQVoyZG50R3paMG14Y3BWS2hSbzBhTUpsTThQRHdnTUZnZ0llSGh5eTNYblRxMUFtTEZpM0NxNisrS283NSsvdkQzOSsveUdrR1JFUXZ2L3d5Tm03Y2lIUG56bUhIamgwWU1HQUFGaTVjS081Zk4yL2VQTnkvZng4Ly9QQUR6cDQ5aTc1OSswb2NNUlVsTWpJU0FPRHA2WWxUcDA3Qno4OFBtemR2RnJmTUxGNjhHTE5telFJQXpKMDdWN0k0aVlncWl0VTBNNTA2ZGNLeVpjc0tqS3ZWYXB3L2Z4NEFjT0hDQlJnTUJ0a2V2dG5lM3Q2c2tjbVBqUXdSbGFSSGp4N28wYU5Ib2RjMWFkSUVreWRQcnVLSXFLSkZSVVdKemN5Q0JRc2tqb2FJNlBsWlRUTUR3T3ljQ1lWUnFWU3liV1NJaUlnTUJnTnUzcnlKM054Y3ZQZmVlMGhKU2NIWXNXUEZxZE9QSHovR29FR0R4UFhuelpzSEZ4Y1hxY0lsSW5wdVZ0WE1FQkZSMFhRNkhhcFZxeWJMZlFicEtUOC9QN1JyMXc2MnRyWll0R2dSSms2Y2lQMzc5NHY3ekhoN2UrUEFnUU1TUjBsRVZIR3N0cGx4YzNORGJHd3NiR3hzekM0cnphWk5tOUN5WlV2MDd0MWI2bENJeU1LdFhMa1NkZXJVNFhReUdmdmhoeDhBUE4xbnh0blpHVHFkRGpZMk5oZytmRGlBcDF0bThpNDNiZG9VSzFldWxDeFdJcUtLWUxYTmpEVjQvUGd4ZHV6WWdZMGJOMG9kQ2hGWnVOallXSHozM1hkd2NuTEM4ZVBIQzExbjc5NjlpcGlLdTNyMWFvU0ZoWlhwTmhjdVhLaWthQ3BQU2txS2VFanR0TFEwczNQS3BLZW40LzMzMzVjcU5DS2lDbU0xelV6ZTRTcUwwcWRQSC9HeXZiMDlqaDQ5V2hWaFZhaUxGeTlpenB3NTRuSm1aaWJzN093d2JkcTBJbThURlJWVkZhRVJrUVc3YytjTzVzK2ZqLy8zLy80ZmhnMGJocUZEaDRyWFpXWm00dU9QUDBiejVzMFYwY2dBd0xScDA0cDlYd1NlL2hqVXExY3ZhRFNhS29xcTRsMjllaFd0VzdlV09nd2lva3BsTmMxTTN1RXE4N2k1dVprdFIwVkZ5WDZhMld1dnZTWTJKNy8vL2p2OC9mMnhjK2RPT0RrNTRlN2R1MmpXckpuRUVSS1JwYmw5K3piKzhZOS9JQ0FnQUIwN2RzU0VDUk9Ra1pHQjhlUEg0OXExYTVnelp3NDZkKzdNdy9qS1JGcGFHdlI2UGV6czdIRHMyREY0ZW5vQ01KOWVCZ0JHbzFHcUVJbUlLcFRWTkRQV3hHZzBZdDY4ZVFnTURJU1RreE9NUmlNR0R4NHM2MThZaWFoeS9Qbm5uNWcwYVJMZWVPTU5BTURtelpzeGRlcFVmUC85OTBoSlNVRkFRQUJHamh3cGNaU1Z3OXZiRy9iMjl1SnlibTZ1MlZRc09mcm9vNDl3Ly81OWpCZ3hBZ2FEQWQ3ZTNnQUFSMGRIaEllSGkrdHhtaGtSS1lYVk5ET3paODlHYkd4c2tkZjM2OWRQdk55K2ZYdDgvZlhYVlJGV3BmanFxNi93ODg4L1kvSGl4Vmk4ZUxFNG5uOHFIY0FwWmtUMGRJdXUwV2hFUWtJQ1ltTmo4ZTkvL3h2cDZlbnc5dlpHUWtJQ05tellBSTFHZzVkZmZobk5temRINDhhTjBhRkRCNm5EcmhBWkdSbG1QL0k4dThWZWp2THZDeVFJZ25oa3VtZWJ0THAxNnhhWXNVQkVKRWRXMDh5RWhJU1lMVC83b1hYczJESFpUek1EZ0lpSUNNVEZ4Y0ZrTW9uTml0Rm9STmV1WFFzc0V4RXRXclFJUC83NEk1eWRuZEdsU3hkTW1USUZibTV1c0xWOSt2R1FtcHFLUzVjdTRkcTFhL2pQZi80RFgxOWZ4VFF6U3NkRGJCT1JOYkNhWnNZYVhMcDBDUnMzYnNUMjdkdmg2K3NyZFRoRWhVcFBUMGZkdW5XbERvUCs4bzkvL0FPZmZ2b3BldlRvQVJzYkc4VEh4d01BYnR5NGdiWnQyNHJySlNZbTR1elpzN0N6czVNcVZLSkM1ZVRrb0hyMTZsS0hRUkxnYzA4QW9KWTZBS280TGk0dVdMZHVIWm8wYVNKMUtKWHV5cFVyaUl1TGt6cU1DdlhreVJOODg4MDNNSmxNTUpsTUNBOFBSMnBxcXRSaGxjdTJiZHZNcG5WZXVIQUJpWW1KQUNEdW15RlhXcTBXMjdadGd5QUlVb2RTSWVyV3JRdDdlM3ZVcVZNSHUzYnRFdjg5dS95M3YvMU42bEFyUlo4K2ZjUi9TaFFmSHcrOVhnOEEyTHAxSzdSYXJjUVJsVjFxYWlydTNic0hBT0lCRFpLU2twQ1dsZ2F0Vm90ZXZYcEJwOU5KR2FKRlVzSm5pcEtmKyt2WHIwc2RnbUpZelphWmtqNm84dTh6QXdETGxpMUQ1ODZkS3pPa0NtZHJhNHMyYmRvVWVYM2UvT2tIRHg1QXJaWjNIM3ZyMWkyc1hic1crL2Z2UiszYXRhVU9wOHdHRFJwa3RweVNrb0p6NTg3aDJMRmowT3YxK005Ly9vTzZkZXZDdzhORG9naWZ6NHN2dm9oWnMyWWhMQ3dNVGs1T0NBc0xVOHlKR0t0WHI0N1kyRmc4ZVBBQUF3WU1RR0JnWUtIci9mbm5uN0k2TjBsbVppYmVlKys5SXBmVDB0S2tDS3RTcWRWcVJlODdtSmlZaUlDQUFJU0ZoYUZ4NDhaSVRFeEVXRmdZL1AzOXBRNnRUTTZkTzRlb3FDaHMyTEFCd05QUHNwQ1FFRXlkT2hVR2d3SE5temUzK2kyR1N2MU1VZkp6NysvdkwzNUd1TG01NFlVWFhpaXdUbHBhR2k1ZHVsVFZvY21PMVRRenozNWdLWFdmbWVLY1BIa1NzMmZQaGlBSTRoRnU1TUROelEwMWF0UW85TG9CQXdhWUxUOTU4c1RpajlxbTAra3dhdFFvREJreUJIWjJkb2lKaWNISmt5ZGhaMmVIS1ZPbVlNYU1HWmcvZno0OFBUM3g5ZGRmbzBtVEpoZy9mcnpVWVplSmg0Y0h1bmZ2anQyN2QrUGpqei9HMWF0WE1XUEdESEVPdjQrUGo3anVSeDk5aEw1OSswb1ZhcG1wMVdwOC92bm5XTEZpQlY1NjZTVWNPSEFBUnFNUnUzZnZocU9qSSt6dDdURmd3QUQwNzk5ZjZsRExwSGJ0MnRpK2ZidTQzS2RQSDdQbC9NK1pVano3SlVHbjA0bGZqRzdkdWlYYkwwbkEwK2szczJmUHhzU0pFOUc0Y1dNQXdKUXBVekJtekJqMDdOblRiQXFocGZQejg4UHAwNmVSbkp3TUFFaElTRUNyVnEzZzV1YUc1Y3VYbzFPblRoSkhLQzBsZjZaWXkzT3ZWcXNMbk4vdzRjT0g4UFB6a3lnaWViR2Fac2JhckZxMXFzQlk3OTY5eFNaR2JsdG16cDgvWCtJNmNqbXdnYTJ0TFI0K2ZJaXhZOGNpTURBUUVSRVI0Z0VxM25qakRmVHIxdy9oNGVGWXQyNGQrdlhyaHhFalJrZ2NjZmw4OXRsbnFGNjlPcUtqbytIcjY0dFBQLzBVd05QbTlOQ2hReEpIVjM1OSt2UkJWRlFVRml4WUlJNlpUQ2JzMkxFREVSRVJXTFZxbGF4K0xNaVRrWkdCMGFOSEY3bXN4QzB6endvT0RzYUpFeWRnWjJlSG5Kd2NEQnMyVE9xUXlzVmtNaUVvS0FqT3pzNW1oOVZ1MnJRcFB2bmtFM3o4OGNkWXYzNDlXclJvSVdHVXBaZDNFdGVwVTZkQ3E5VWlLQ2dJQUJBVEU0TWpSNDdBenM0T1BqNCt5TTdPaGw2dngvVHAwekZreUJBcFE2NVNTdjVNVWVKem4vZkRrRTZuZzQrUEQ5YXVYU3RlbDVTVUpNNWkwT2wwZU91dHR5U0pVVzZzdHBsWnVIQ2grSVUrLzJXbDZOR2pSNkhqY3N4ejFxeFpwVnBQclZaanhvd1psUnpOODFPcjFmand3dzlScTFZdGhJU0U0SU1QUGpENzBxalg2OUdxVlN2bzlYcTg5ZFpiY0hCd2tERGE4c3VMKzl5NWM0cDdRNzUwNlJLV0xsMXFOcGFSa1lGSmt5WUJBTWFPSFN0RldNK2xVYU5HMkxWclY1SFh5L1dMZlZuTW1UTUhBUUVCTUpsTXFGV3JGbXJXckNsMVNHV20wK2tRSEJ5TTFOUlVyRisvdnNEMXZyNitTRXRMdzdoeDR6Qm56aHhaN01NV0dSbUpPM2Z1SUNRa0JQZnYzMGUvZnYwd2V2Um83TisvSCtucDZUaDI3QmdhTm15SWI3NzVCbGxaV1JiL1piYWlLZmt6UlluUGZkNlBlZDI3ZHkvd3cxN3IxcTBSRlJVRms4a2t5KzlyVXJIYVppYi85S1JucHlvcGpZMk5qY1ZQdlNyT3FsV3JDdDNTOU9USmswS25uNzMxMWx1b1ZhdFdWWVJXTG5mdTNNRzJiZHVRbloyTjdkdTN3OEhCb2NBMEs1UEpoTzNidDJQY3VISG8wS0VEVnExYUpac2p0bXpldkJrN2R1eUFUcWZEOTk5L2oram9hTVRFeEppdDgreVVKYmx0cVhGM2R6YzdBU0VBOU8zYkZ6dDM3a1I2ZWpvYU5HZ2d1eU1LL3ZEREQ4VmVIeEVSVVVXUlNLZG16WnF5YkdEeUN3d01SSHA2T3Rhc1dWUGtsOWJ4NDhmRHlja0o4K2JOdyszYnR5MStINXJWcTFmanlwVXJDQTRPeHBneFk5Q21UUnRNbmp3Wm5UdDNScGN1WFpDVWxJU0dEUnNpS1NrSnI3Lyt1dFRoVmprbGY2WW8rYmtYQkFIZmYvODlldmJzQ1pQSlZPVFU1TEN3TU5TclY2K0tvNU1YcTIxbVNEN09uejhQclZhTGpJd01jZTYzVnF0Rmp4NDlTalg5ek5MY3ZuMGJyNzMyR3ZyMTY0ZGV2WG9WdXRNZkFEeDY5QWdIRHg3RWpSczNaUEdoazJmQ2hBbVlNR0VDdW5mdkRpY25KeHcrZkJqQTAra09CdzhlaElPREE5emQzV1cvVTJPUEhqM0VhVG82blE1Tm16YkZIMy84Z1lVTEYyTGF0R2tTUjBmVzZxT1BQa0p5Y3JMWVRHdTFXbFN2WHQzc1Y5N3M3R3pzMjdjUEVSRVJzamlBU3Z2MjdURjE2bFFzWDc0Y1FVRkI4UEx5UXBjdVhlRG82SWk5ZS9maTNMbHpjSGQzeCtYTGw2M3l0YWZrenhRbFB2ZDc5dXpCaFFzWG9OZnI4ZTkvL3h2ZTN0NVFxOVhZdkhrelpzMmFKZTZyK1BEaFF3d2RubUtibndBQUlBQkpSRUZVT2hSMTZ0U1JPR0xMeDJhR1pPSDgrZk5ZdFdvVmpodzVJblVvejYxWHIxN2k1ZHpjM0FLLzhPZnAzcjA3NnRhdEs0djlnRXBpTkJxUm01dGI0QVBVWkRMaDZ0V3JjSEZ4a1NpeThtdmN1TEU0TFd2NDhPRm8yN1l0dnZ6eVN6UnUzRmdSWjVJbmVXclpzaVZhdG15Sk0yZk9BSGg2cE02Tkd6ZWllZlBtNGpwdnZ2a21xbGV2RGljbko2bkNMSk4xNjlaaHpabzF1SHYzTGk1Y3VJQjE2OVlCQUxaczJRSXZMeStNSERrU3pabzFRNU1tVGRDMGFWT0pvNjE2U3Y1TVVlSnpmK1RJRVhoN2UrUFNwVXY0NnF1dnhQRW1UWnBBcTlVaU5UVVZUazVPaUlxS1FzK2VQVG5kckJTczdoSEt6YzNGOGVQSEM0eWJUQ2JzMjdjUE9UazVFa1JWdVF3R0F6WnQyZ1NqMFNpZTYwTnVybCsvRGxkWDF3TGpucDZlWnYvMjc5OHZRWFJVa3RqWVdMUnIxNjdBbTNKR1JnWSsrK3d6aWFKNlBzbkp5Umc5ZXJRNE43MU5temE0ZGVzV1B2dnNzd0xUNnVUZ2d3OCt3T25UcDgzR01qSXk0T1hsaGZ2Mzcwc1RWQ1c2ZWZNbXZ2LytlNm5EcUZUSnljblFhclZ3ZG5ZMkc5ZHF0YkthVHJkdDJ6WVlEQVpFUmtZaU1qSVNJU0Voc0xXMVJlM2F0ZkhDQ3kvQXc4TURTNWN1dGZqcGNsUjJTbnp1ZCs3Y1dlVFI1TjU2NnkzczNMa1R1Ym01Mkxseko0WVBIMTdGMGNtVDFXMlp5YzdPeHZyMTY1R1VsSVFQUC94UUhBOExDME40ZURqNjlPa2ptODJ2WlJFYUdvb1JJMFlnSkNRRXpzN09tRE5uRHV6dDdhVU9xMVFNQmdPaW9xTFFvRUVEYUxWYXMzbmdlYjgreXRuQWdRTmhhMnYrVXN6TnpaWDFZV0h6dTMvL1ByNzQ0Z3ZNblR0WEhLdFdyUm95TXpOeDgrWk5OR3ZXVE1Mb3l1L2RkOThWanpxemVmTm03Tnk1RXpxZERuRnhjZUk1RWVUaTlPblR1SExsQ3JLeXNzVFlPM2Z1REJzYkcrVG01bUw2OU9sbTZ3OFpNa1QySDdJT0RnNVl1WElsZXZUb2dRWU5Hc0RkM2IzQWlVSC8vUE5QV2U5dnVHblRKdlRwMDhmc1J3UzlYbytjbkJ4WjdRU2VsWldGamgwN0lqZzRHSU1IRDhiMjdkc1JIQndNdFZvTms4bUVyS3dzQUpEdHlSTXJtcEkrVTZ6dHVSODJiQmlHRGgyS1c3ZHV3Y1hGQlMrLy9MTFVJY21DMVcyWnFWKy9Qa0pEUTNIcDBpVThldlFJd05NVGkyM2J0ZzByVjY2VXhmemhzcksxdFJVL3pEWnMyQUI3ZTN2OCtlZWZFa2RWZXJ0MzcwYjc5dTNSclZzM3ZQUE9PNGlNakN6eWwySzlYZytUeVZURkVaYmZoUXNYNE83dWpsbXpaaUV5TWhKNzkrN0ZxNisraXQ2OWU4dTJVY3QvMXVubzZHaXNXclVLTTJiTU1KdDZOVzdjT0l3Yk53NHJWcXpBdUhIanBBdTJuR0pqWS9IdzRVTk1uejRkNDhhTncvMzc5eEVVRklTQWdBQk1uejRkTDczMGt0UWhsbHB5Y2pKV3JWcUZnd2NQb2xxMWFsaTJiQmsyYjk0TUR3OFBuRDU5R2djT0hFQzFhdFd3YnQwNjdObXpCM3YyN0pGOUl3UDgvL2J1UEs3R3ZQOGYrS3ZUcG1paHlSSlpCdVBPMWlSWlprb2pTbmIzc1UwbVlkQkk5a0lxV21SRVFndVJKYVFvMmFOdXBTSGJiYnZWMktZaGlpa2hwSkk2bmM3NS90SHZYTDlPblN4SlY5YzU3K2ZqTVkvSE9kZDE3cm5mMTF5ZGMxM3Y2L1A1dk4rVlpZcmQzZDJsYnZBU0VoS2svdUhxOUE2QlFJRE5temZqeXBVclRFbGJ5ZS9pbVRObllHQmd3S2xqTXpBd2dLK3ZMM3IwNklIQXdFQVVGeGNqSXlNRFFxRVFQajQrS0Nnb1FHQmdJTHk5dlhIa3lCRzJ3MldWdkYxVEZPM2NhMmhvb0h2MzdyaDY5U29HRFJyRWRqaWNvVkFqTXp0MzdzU2VQWHVZOTZOSGo1YXFpRlcxMnpVWEY1YlgxdGxYTEJaRExCWkxWY3BJVEV6RW5EbHpwTW8zTmxhSER4OUdSRVFFOVBUMFlHeHNqTmpZV0lTRmhVRk5UUTFtWm1ZQUFDVWxKVlJVVkFDb1hGelhtQnZDSlNZbUlpd3NqSGxmVVZHQml4Y3ZNaU9DcjE2OWdwNmVudFNVbitQSGp6ZDBtSFYyL1BoeFpHVmw0ZkRodzlpeFl3ZisvUE5QWEw5K0hjckt5a3pUeklxS0NsUlVWRUFvRk1MWDF4ZW5UcDNpVk5OYVEwTkRqQmt6QnQ5ODh3MWF0R2pCM0JDYm1KaWdZOGVPYU5hc0dXZHVITjYrZlF0SFIwZTBidDBha3laTndxMWJ0L0RkZDkvQng4Y0hCdzhlaEo2ZUh2Nzk3My9qNGNPSHpQZU42Nnl0clpuWGtoNUJWZlhyMXcvWHJsMXI2TERxeGZYcjErSGo0NE4yN2RvaElpSUNMVnEwd002ZE83RnQyemJ3ZUR6bzZPZ3d2VHE0d3N2TEN6ZHYzb1NscFNXT0h6K09OMi9lNE5LbFM1ZzdkeTQwTkRRUUVoSUNUVTFOYk5pd0FjdVhMd2VQeDhPNGNlUFlEcnZCeVBNMVJSN1BmVWxKQ1VwTFMydU1uajEvL2h6ZTN0NVFVVkdCbjU4Zi9QMzlrWmFXaGhrelp0UVlOU2JTRkNxWm1UVnJsdFM4U3JGWWpMNTkrK0xVcVZOeVVTMml0Z1RzMWF0WG1EaHhJbEpTVWhvNG92cXhiZHMyNk9ucEFhaE0yS29uYlNLUkNHS3htTGxSYnV4UEhHMXRiV0ZyYTh0MkdGL04rUEhqTVhueVpDZ3BLY0hIeHdkQTVjVlZJQkF3NTRySDR6SC9LQ3NyY3lxUjBkRFFRSnMyYlpqS2VsV1ZsSlF3ZlpFa3pkNGF1My85NjEvNDVaZGZwQjcwQUVEejVzMmxwdUpLUEg3OG1QT1Y2SktTa2dBQUdSa1o4UFB6USt2V3JhWDJxNnFxc2hGV3ZlamR1emY4L1B6dy9mZmZNOXNrMXo2dTlxNFlNbVFJVnF4WXdkeWN0MmpSQXAwN2QwYlBuajFoWW1MQy9QWVBHREFBc2JHeENsZkdWcDZ2S2ZKNDdpZE1tSUNYTDE5SzljUXhNRERBdG0zYk1ITGtTSXdjT1JKS1Nrb3dOVFZGVUZBUVRwdzRnVjkvL1pYRmlCcy9oVXBtcWhPTHhRREFmQm5rbFphV0ZvcUxpNlZ1K0xuRXdNRGdnL3U1ZUhHV1o3SnVCSldWbFdYMkJPS2lEL1ZqMGRMUzRtVEZQVFUxdFZvcklGVTNjT0RBcnh4Tnc4akp5Y0hpeFl1eGZ2MTZxV1JhSUJCdzRvYW9OdXJxNmxLSlRGVmMvYTJzYmJxTnJLSXdYS25RUmo2TlBKNTdXZGNJV1NObExWdTJ4Sm8xYXhvaUpNNVRtR1JHSkJMVitxV29yV2ttbDZlYVZaMCtwNkdoZ2FaTm0rTDE2OWZNQ0FjaGhFaEk1dGwzNjlaTjV2Ni8vdm9MTjI3Y1lEN0xkYmR2MzhheVpjdnc1czBiUkVaR1NoV25LQ3dzUktkT25WaU1qaEJDeU9kUW1HU0d4K1BWU0U2T0h6OE9QejgvL1B6eno1ZzNieDVMa2RVdnlUR2FtcHJpekprelRNVWFlM3Q3UEhueWhKSVpRdXBKYVdscGpjcUhmLzMxRjZjVy8xY242WnRUbmJ5TXhrZ3NXTEFBQ3hjdXhMcDE2OUMzYjE5czNMaVIyZmZ3NFVOT2x0WW1oQkJGeGMweDUzcFFWbGFHUFh2MndNUERBMGVPSE1IVnExZlpEdW1yNnRhdEcrN2N1Y04yR0hWV2ZURXVWeFpYMTRXYm14dmJJZFFMV2YyYzVFVnViaTVHamh6SkZKMlFxSzEzQUZkSSt1WlUvNmU4dkp6dDBPclZ4bzBibVVYQ0V5Wk1nS09qSTdwMDZRS2djZ0c5cEtDRFpCc1hXVmxaMWJwUFVoRXFNVEVSZi8zMVZ3Tkc5V1c0T0Z1aU1aQ0hhNG84bmZ1MHREU2twYVZoMUtoUlNFdExBNS9QWjdZOWVmSUVhOWV1WlR0RXpsR1lrWm1xeXN2TDRlbnBpYzZkTzJQY3VISFEwdEtDcTZzclZxNWNDUnNiRzdiRCt5cjY5dTJMbzBlUFl1clVxUUNBeTVjdm8yblRwakEyTm1ZNXNrK3pkT2xTcVFSbTFhcFZ6SHRUVTFObU1YWmVYaDR6SGFZeGszUmlMaXNyZzdtNU9YeDlmWmw5WjgrZVpUR3krdVByNndzYkd4dmN2bjBidi8zMkd6UTFOYVZHTXNyTHkvSHExU3RPbksvcUxseTRBQXNMQ3dRSEIwdFZDQ292TDhmWXNXT2xQc3VWcWtFZjBySmxTOWpiMjljNmNzTTFKaVltekdzbEpTVzBhdFVLQnc0Y3dMVnIxNWkxbEVCbFpVUnZiMjg0T2pwK2RPMWVZOGZuODFGYVdvcjM3OTlEWFYwZGVucDZhTjI2Tld4dGJUa3ptdWpoNFlIejU4K0R6K2ZYV3N5Z29LQ0FzOFZ1dm9TOFgxUGs2ZHhuWldYaHhZc1gwTkRRUUZaV0ZqUTFOWkdWbFFXZ2NqM05sU3RYcEJiOHU3dTdjL3JCU2tOUXVHUW1Nek1UdnI2KzBOSFJRVUJBQUlES2FobENvUkRlM3Q1SVNFakFyRm16MEtOSEQ1WWovWHhGUlVYSXpjMUZUazRPQU1EZjN4L1BuajFEVmxZVzl1L2ZqOTkvL3gxMzd0eEJ6NTQ5a1ppWWlHKy8vWllUeVV4WVdCaEtTa3FrYmhJbDc0OGZQdzQxTlRYRXg4Y0RxTDA4ZFdPanJLeU1oSVFFQkFRRW9GV3JWbEpsczBVaWtkVDdaY3VXWWZEZ3dXeUVXUzk2OWVxRlpjdVc0Zno1ODlpNGNTTlRoR0wxNnRXY2JPSUdWRjV3WEYxZDBhdFhMeXhldkpqWlBuRGdRRTRuTHg5S1Z1UnRxbGwxU1VsSjJMeDVNeUlqSXhFYkc4dmM5Ris3ZGczejU4OW5PN3d2OXV6Wk01dy9mNTZ6MzducTl1elpBMTFkM1JyYlB6UWlKYzhVNlpyQzlYTnZZMk9EQ1JNbVFGOWZINmRQbjRhbXBpWnpUUWtJQ0lDYm14c0dEaHlJaVJNbklqazVtVlBWUHRtaU1NbE1ZV0VoL1AzOWNlWEtGY3ljT1JOVHBreVJ5dXlIRFJ1R2YvM3JYOWl3WVFNY0hCelFyMTgvQkFVRmNlcUgzOGZIQnpkdjNrU25UcDB3YnR3NGRPellFZGJXMXVqUW9RTmF0V3FGYWRPbXdjM05EZTd1N3JoMjdWcU5KOGlObFpPVEV3NGVQQ2gxa3lpcE9jOTFGeTVjd1BidDIrSGc0TUJzTXpNelEwSkNBb3RSZlJuSlJiTzB0QlREaHcvSHVuWHJNRzdjT055NGNRUGUzdDV3Y1hGQmNIQXc4dkx5c0duVEpwYWovWHgvLy8wM25qeDVnbDY5ZWdHb2ZPSXRVVjVlenJ4djFxeFpqZjRsamQySG1tSEsyMVF6aWF5c0xLeGV2UnIzN3QzRDVzMmIwYUpGQ3d3Yk5neGp4b3lCa3BJU2pJeU1PTFhXY1AvKy9UaDQ4Q0FLQ3dzeGF0UW9BR0FlOW5EcGVsWVZuODlIUVVFQjNyMTdCeXNySytqcTZtTG16Smwwa3llRHZGMVQ1UEhjdTdtNVFWZFhGK3JxNmdDQThQQndPRGc0UUVOREE4SEJ3ZGk0Y1NQKys5Ly9ZdENnUVp3K3pvYWtNTW1NdHJZMit2WHJoK1hMbDlmYVU2WkRodzRJQ1FsQlJrWUdkSFIwT1BmRDcrL3ZYNk1KVTFXLy92b3Jpb3FLc0dUSkVuVG8wSUVUb3pKVlZSMTJyWHBqVmZVR3NyUzB0TUhqcXF2NzkrOURYMTlmWnI4U0xwTmNOTTNOemFVdW9LNnVycGc5ZXphR0RoMEtRME5EYk4rK25YUGZNUUNJaUlpUUtuSCs2dFVybVd1NExDMHRHektzTHpabHloU3BVYWJxUWtKQ0dqQ2FodEd5WlV0b2EydmovZnYzMkxWckY3cDM3dzRBbkdzcVdaVzl2VDJHREJtQ1VhTkc0Y2lSSTV6OGpsVW42ZXh1YVdtSmxKUVU4UGw4N05xMWkzazZ2M2J0V3FhL1U5WEtkSXBHSHE4cDhuanVuWnljRUJBUWdQRHdjS1padTFBb2hLR2hJUXdORGRHN2QyL0V4c2JDeTh1TDVVaTVRMkdTR1FDZjNCVzJ0dktramQySEVobWdzcUxiNHNXTE1XL2VQS2lvcUhDdTUweG9hQ2p6dXVxUXVhcXFLdk9EeDVWcFprQmwrZXozNzkvam4zLytrVm80TGhLSnBEcVVBOEIvL3ZNZnp2YUl1SFRwRW1KaVl2RDMzMy9qcDU5K2dxdXJLMUpTVW1Cblo0ZHZ2dmtHRGc0T1V1ZXpNYnQ5K3pZenQxbWlwS1RrZ3lNYVhQR2hSQWFBWEV5MXFrNHl1aHNkSGMxeUpQVkxza1ppd29RSjhQSHhnWW1KQ1FRQ2dWU0NYVnhjakdiTm1nR29uTGJENVhMVVNVbEp6QTF0MWJVaWlrWlJyaWxWY2ZIY0d4a1pRVjlmSDQ2T2pzakx5OE9VS1ZQdzdiZmZJajA5SGRldVhZT1NraEtDZzROeDZOQWhYTDU4R2Q3ZTNqVXFaeEpwQ3BYTWtFcGM3VzQ5ZmZwMDVyVmtaRVlrRW4wMGlXdXMrdlRwZytiTm0rUGh3NGRNUjNLZ2NrcEExZmRjVTFoWWlPenNiQWlGUXF4ZHV4WW1KaWFZTVdNR2V2ZnVEV1ZsWlppYm0rUGl4WXRZdm53NUhqNTh5S21GMWRuWjJYQjFkY1hTcFV1WmJacWFtakliVG5KdFpJYklCNUZJaE9Ua1pEUnQyaFFlSGg1WXNtUUp3c0xDMEtSSkU2a1J4SUVEQjNLbUtxUlFLTVNEQnc5UVZsYUdhZE9tSVM4dkR3NE9Ec3dEdWFLaUlxbHAwOTdlM2xKRkhoU0ZQRjVUNVBIY096bzZNcTg3ZE9nQXNWaU03T3hzekprekI5MjZkWU9hbWhvZVBud0lvUEo2K3ZqeFl4Z1pHYkVWTGlkdzh5NlExSW1zdmhoY1V2V0dVWEtqV0ZaV2h0TFNVazVPTXdNQVcxdGJwS2FtNHFlZmZwSlpvYVcycWkyTjJjU0pFOUc3ZDI4b0tTbGh5cFFwdUgvL1BwWXRXOGJzTHkwdGxYcEt5S1dMN01pUkkydU1hTXJMeUF5UkR3a0pDVEF5TXNLVEowL1F2MzkvK1B2N28yblRwbWphdENuYm9kVVpuODlIdDI3ZG9LS2lBajgvUHpnNk91TG8wYVBNZWdJckt5dTVXRU5aSCtUdG1pS1A1ejQ4UEp6dEVPU09RaWN6SXBFSUpTVWxlUHYyTGQ2K2ZZdUNnZ0s4ZnYwYSt2cjY2TisvUDl2aGZiYm56NTlES0JTaWJkdTJzTFMweFBuejU1R1ptUWtkSFIxb2FtckN5c29LcWFtcGNqR0hXcUt3c0JCZHVuVEJnUU1IQUhCcm1oa0F0R25UQnFkUG53WUFEQm8wcUVZdC9SOS8vSkZ6SGRmLzg1Ly9BS2c4RngwNmRFQ0hEaDFnYTJ2TDdEYzNOK2RVQWxPVnJLbVpORExEWFdLeEdOT21UWU9MaXd1TWpZMVJXRmlJK2ZQblkrL2V2V3lIVm1kUG56NkZ2YjA5OHozczM3OC9MbCsralBidDI3TWNXZDJkT0hFQ1FPVjNxbDI3ZGhBSUJGQldWbVllSWhRVkZUR3YyN1p0eThuQ0l2VkYzcTRwOG5ydVg3eDRBVTlQenc5KzVyZmZmb09wcVdrRFJjUnRDcFBNdkhuekJzN096c3ljMG5mdjNxRzB0QlJhV2xwbzBhSUZkSFIwMEx4NWMranA2VFg2SWNyYVhMaHdBVWxKU2RpK2ZUdUF5Z3YxbWpWcjRPenNES0ZRaVBidDIzTXlrZkh3OElDdXJxN1VVTEt1cmk3NGZEN2MzZDFoYUdqSVluUjFJeGxXdm5IakJyUzB0TmdPNTZ1cVhpN3ovZnYzVXR1Ky8vNTdxUTdzWE1QMWtabms1R1FFQmdaS2JTc3BLV0VXMk9iazVLQnQyN1lBS3B1RlhyOSt2Y0ZqL0ZwdTNMaUIzTnhjWmdwSGVYbDVqZWJDbVptWjZOeTVNeHZoMVltam8yT05KKzluenB6QmdBRURXSXFvZnVYbDVVRmZYeDhBa0orZkw5VlhwS0NnUUtwUWpDSlJoR3VLUEozN1Q1bnVYMVpXMWdDUnlBZUZTV2FhTjI4T0h4OGZhR2hvb0duVHBqaDc5aXoyN2R1SGxTdFh3c3pNREVCbHBpd1VDamsxaDc4cVBwK1BjK2ZPNGRtelp3Q0FlL2Z1b1ZPblRqQTFOVVZnWUNCNjkrN05jb1IxczJiTkdseTZkQWtaR1JtWU1XTUdQRHc4TUhueVpCZ2JHeU00T0ppVG8yaEtTa3I0L2ZmZlVWcGFDbmQzZDdiRCthcXFOekV6TnpmblJHT3pUOFgxa1ptaFE0ZGk2TkNoekdndUlGMzYzTnpjbkhuTmxXUDZWSkdSa2JDM3Q2LzFJYys1YytmZzd1Nk8yTmhZdEd2WHJvR2pxNXZxaVV4R1JnWlNVbEp3K1BCaGxpS3FYK25wNlp4S0xodUtJbHhUNU9uY04yL2VISzlldlVMTGxpMWw3bi94NGdWKytPR0hCbzZLdXhRbW1RR0FybDI3NHRHalIvRDM5MGViTm0wUUdSbkpsR21PajQ5SFNFZ0lacytlalFrVEpyQWNhZDFJNG5aMmRrWkpTUWxUWHZUeTVjczRmZm8wMU5UVU1HclVLTHg3OXc3bDVlVndjWEhCdi8vOWJ6WkQvaVRQbnovSG1qVnJzSHIxYWlncEtXSGl4SWx3YzNQRDc3Ly9qak5uemlBbUpnWmxaV1VRQ0FSUzNic2JPOGtJbWtSRlJRV3NyYTJob3FMQ3JDa1JDQVJzaFBaRlhyOStEWkZJeE5sQ0U1OHFNaklTY1hGeE5ScTZTbFJ0N01wRmt0R21zckl5NW5WSlNRbWJJZFdydTNmdjR0S2xTL0QyOXBhNS84NmRPMWk1Y2lYYzNkMDVrOGhVVjE1ZWpxVkxsMkx1M0xuTUUyMHV5cy9QUjNsNU9kVFUxSkNZbU1nazFWV25HQUdWdjZHS1RCNnZLZko4N29WQ0ljTEN3bVR1NDBvZndNWkNvWktaZGV2V0lTNHVEaVltSmlndExjV3FWYXRRVkZTRS9QeDhHQm9hSWp3OEhCMDZkR0E3ekRvN2N1UUlzck96c1diTkd1VG01c0xXMWhiMjl2WTRldlFvQ2dvS2tKaVlDSDE5ZmV6WXNRUEZ4Y1djU0dRQVlOdTJiVmkyYkJremQ5VEV4QVJ4Y1hIdzlQVEU3Tm16MGJScFUrelpzd2RSVVZFWU9YSWt5OUhXbmF4NXpGenN1ajVuemh5OGVQR2kxcjh2V1oyYnVjYmQzUjFEaHc3RjFLbFQyUTdscTVHTU5wbWJtek92NVdWa1Jpd1dJeUFnQUlEczZSNVhyMTZGcTZzcm5KMmRtY2FUWExOeTVVcW9xcXBpMDZaTk1wOW1yMTY5bW9XbzZtYkJnZ1hJemMzRjVNbVRJUlFLbVdtcVdscGFVcU9pWEp0cTlMWEp3elZGbnMrOXRyWTJuSnljWk82VGxFMG5uMGFoa2hrYkd4djA2OWNQelpzM1IwVkZCV0pqWS9IOCtYTzR1cnBDUzBzTCtmbjVuRTVtUWtKQ2tKYVdCaTh2TDB5ZE9oVmR1M2JGbkRsellHeHNqTDU5K3lJek14UDYrdnJJek16azFQQ2xwNmRualM2NFRaczJoWitmSDFPaFovcjA2VktsbXh1N1U2ZE9mZExudUxSUVUwTFdsS3VxSk4zSXVXem8wS0ZzaDFCdi92enpUeXhmdmh6djNyM0Q4T0hEOGMwMzM3QWQwbGNYRlJVRm9WQlk2MzVYVjFjc1g3NmNzNGtNQUF3ZVBCZ0FhcDJXdzZXLzRhcDlnTVJpTVZPSW8vcDBWVjFkWGFibm1LS1IxMnVLUEovN3lNaEl0a09RR3dxVnpKaVltT0RGaXhmWXQyOGYwdExTTUdYS0ZOamEyb0xINCtIaHc0ZHdkWFhGMUtsVE1YNzhlTFpEclJNakl5TTRPenNqTURBUUsxZXV4T0RCZzlHM2IxOW9hV2toSmlZR0Z5NWNnSm1aR1c3Y3VNR3BCbmpWRXhrSkxwY2FsVXh2SklSdHZYdjNSa0pDQWl3dExaR1FrQUNnY2dSR01zMmh0TFNVZVMwdjA4eE9uejROWDE5ZlRKNDhtZG4yOU9sVFpyUm0yN1p0Nk5HakIxdmhrUS9nV3JQbmhxSUkxeFE2OTZRMkNwWE11TG01NGV6WnM5RFUxRVR2M3IxeDlPaFJSRWRIbzZTa0JLV2xwU2dySzhQR2pSdVJrNU9EK2ZQbmMrNkxzM1hyVm9TR2h1THAwNmU0Y3VVS3RtN2RDZ0RZdlhzM0JnOGVERHM3T3hnYUdzTEF3SUNwVHNRMUFvRUFxcXFxbkRzM2hIREp6ei8vekV4L3FGb0FvTGI1M1Z5elpjc1dORy9lSEVEbEdxK2dvQ0FrSmlZeW94WHlrTWh3clo4SUlSL3k0c1dMV2hmTEU2SlF5Y3lJRVNOZ1pXVUZiVzF0YUd0cm8yblRwcGd3WVFMT256OFBOVFUxcUtpbzRPWExsMWkyYkJuZXZIbURGaTFhc0IzeVo5bXpadyttVEptQ0kwZU9vRU9IRHJoLy96Njh2THlncmEwTkhvOEhjM056QkFRRWNLWU91eXliTm0yQ2pvNE81c3ladzNZb1JFR0pSQ0tVbHBaQ1UxT1Q3VkMrbXRybWNkZTJuV3NraVF3QWFHaG9RRnRiR3pFeE1XalNwQWxPbmp3cDlkbTdkKy9pNnRXcm5KcVBuNWFXaG9NSEQ4TGYzNS90VUJyVS92MzdZVzl2ejNZWXJQanp6ejl4NGNJRk9EczdTMjJ2cUtpQXBhVWxVbE5UT1p2Y2lzVmlEQjgrSERkdjNtUTdsSzlHM3ZvZU5qU0ZTbVlHRFJxRTgrZlBZOXUyYmRpOWV6Znp4ZGJVMU1UV3JWdngvUGx6ZUhoNElDSWlndVZJNjZhNHVCZzllL2FFbDVjWHhvMGJoNzE3OThMTHl3czhIZzhpa1FqRnhjVUF1RmZOUk9MYXRXdUlpNHREcTFhdGNPYk1HWm1maVltSjRVd1ZyYjU5KzBvMXNudnk1RW1OeG5ZdlhyeW8wZlNNSytUMStPTGo0eEVWRllXUWtCRG1TYUdwcWFuVWdzM2k0bUpPWG5oRkloR2VQMzh1ZGVOZVdscUs0Y09ITSsvbnpwMkwwYU5Ic3hIZVY2R2hvWUVGQ3hZQUFGNjllbFZqZjFaV0ZpNWR1c1NwWkNZOFBCeVBIeitHblowZHM2MXYzNzVJVGs2V0tzQ1JrNU9EMU5SVU5rTDhMTm5aMlZpNmRLbk1mVlhYNkVWRlJTbHNNdE9wVXllc1diTUdBb0VBaXhjdlpyYUxSQ0s4Zi8rZXM0a01VSm5NY0RuKzZoU2g3MkZEVTZoa0pqVTFGZDdlM2xpM2JsMk5MOGJVcVZQaDZ1cUtPWFBtWU9QR2paeXN1R1JnWUFCZlgxOEVCUVVoTURBUVRabzBRVVpHQm5yMjdJblZxMWVqb0tBQWdZR0I4UFQwUkdGaElmaDhQdHNoZjdMczdHejQrUGpnMjIrL3hjU0pFNlhLWnhjV0ZtTGh3b1ZvMzc0OVp4SVpBR2pTcEluVWdzV0JBd2ZXV01Cb2JtN2UwR0hWRzNrOXZ0R2pSK04vLy9zZm5KeWNjT0RBQVZSVVZFQmRYWjNwMFFLQVUxMmI3OTI3aCtQSGowTWdFT0RYWDM5RjE2NWRtYlV6UU9VNXF2cGVucW1ycXdPb2JNN1h1blZyaU1WaVhMdDJqVk85TGE1ZXZZcnZ2dnNPVzdkdVJYcDZPbHhjWEpDY25BeWdzcHQ2MVhQSmxlcDBIVHAwUU51MmJaR2RuUzIxWFZJeTI5SFJFVURsVGFLam95UEN3OE1iUEVhMmFXbHBJVGc0R0U1T1R1RHorVXd4bzRxS2lsclhuWExCNnRXcmNmcjBhWWhFSXFsS2JQSHg4YkN4c2VIa1F5UkY2SHZZMEJRbW1UbDI3QmhDUTBPeGFkTW1HQmtab2FTa0JDVWxKY3pOcjVhV0ZyWnMyWUpWcTFaaHhvd1pDQXNMUSt2V3JWbU8rdk40ZVhuaDVzMmJUTU83TjIvZTROS2xTNWc3ZHk0ME5EUVFFaElDVFUxTmJOaXdBY3VYTHdlUHg4TzRjZVBZRHZ1akhqOStqSG56NW1ISmtpWG8yYk1uWnM2Y2liZHYzMkxHakJtNGMrY09QRDA5WVd4c2pGV3JWckVkNm1jcExTMlZTaWpMeThzNWxXQitqTHdlbjVLU0VqdzlQWkdYbHdjMU5UVWNPWElFM2J0M3IvR1pvcUlpVG5UaWJ0R2lCV3hzYkxCbzBTSm9hR2pBMTlkWHFvcFhhV2xwamFwZThsQ1JUcFptelpwaDNMaHhURmx4a1VpRU5tM2FJREF3a09YSVBsMXhjVEV1WHJ5SXk1Y3ZJenM3RzBwS1NsTDlPTGdxSnllbnhzTVF5ZS9KL2Z2M0VSa1ppZG16WitQSmt5ZHNoTmNvdEdyVkNuRnhjVklQYTh2THl5RVdpem1iMUt4Y3VSSnVibTZ3dExURTVjdVhBVlJXNHBNY0MxY2ZJc2w3MzhPR3BqREpURTVPRHNMRHcvSHR0OS9pN3QyN21ETm5EbFJVVktTcTJhaW9xTURQenc5UlVWSFExdFptTWRxNkdUSmtDRmFzV0lFbVRab0FxTHhKNmR5NU0zcjI3QWtURXhObTBmeUFBUU1RR3hzck5XKzhNWHZ4NGdWKysrMDNEQmt5QkFDd2E5Y3VPRHM3NDlpeFk4akx5OE9TSlV1a3BsTndoYnlPWEVqSTQvRUZCZ2JpMUtsVFVGZFhSMEpDQXVMaTRyQmx5eGFFaG9aS2ZXNzQ4T0VZTTJZTVJDSVJnb09EWVd4c3pGTEVIOWU2ZFd1cEJ6ZGNleWp3SmFyK1hrcXNYTG1TYVRqTVJVT0dETUdRSVVPd2QrOWVCQWNIbzNQbnpnZ0pDVUdyVnEwNE14SlRtOXFta1BGNFBIVHMyQkVxS2lxY3ZHSC9VaDRlSGt6SjVlb2xpNHVLaWlBU2lmRDA2Vk4wN05pUmhlaStYSGw1T1ZSVS92L3RLbGNUczZya3ZlOWhRMU9ZWkticW9yZ2VQWHJnd29VTE1qL0g0L0U0MndodjBLQkJNcmYzNmRPbnhyWldyVnA5N1hEcVRmLysvVkZSVVlGNzkrN2gyclZyK09PUFAxQlFVQUFyS3l2Y3UzY1AyN2R2eDgyYk45RzllM2UwYjk4ZWJkcTA0VVExb3FxZDFZSEtIMng1ZUlJcUlZL0g1K0xpQWhjWEYyYTZRNjlldmJCbno1NGFGeDB1TlNSVVpQTDYxUFAyN2R2WXNXTUgxTlRVMEw1OWU5aloyV0h0MnJVQUlQVWQ1RktwYlRjM3R4clhNaTVNS1dvSWE5YXNBU0I3Wk9McDA2Y0FLdjhtdUpyTWxKYVdTajEwRUFxRlVza05GOGw3MzhPR3h1Mi9CcUlRL1B6ODhKLy8vQWZ0MnJWRDM3NTlNWGZ1WEppYW1qSS9acytmUDhmMTY5ZHg1ODRkL1BlLy84WG8wYU01a2N5b3E2c2pOallXY1hGeE9ISGlCTTZlUFl2ZHUzZmpqei8rWUxwMmMyM2tvaXA1UHo0QTZOYXRHeXdzTEtDc3JDdzFkL3Z0MjdkUVYxZG4xaW9RMGxCT25Ub0ZQejgvdEczYkZsNWVYdWpWcXhkdTNicUZjK2ZPSVNnb0NOOS8vejN6MmJTME5CWWovVHlyVnEycU1XMVRjaE5JYW5mcjFpMFlHeHZqNHNXTG5DM2M4ZWJORzZsMXpQS1F6TWg3MzhPR3h1Mi9CcUlRNXMyYmg2VkxsekkzamJkdTNRSUEvUDMzMy9qdXUrK1l6ejE4K0JDcHFhbFFVMU5qSzlUUHNuMzdkaXhhdEFpdlg3OUdhR2dvdExXMXNYanhZdlRyMXc5TGx5NkZwYVVsOXV6WnczYVlkU2J2eHlleGN1VktIRDE2bE9rMDdJZFZBQUFnQUVsRVFWVEJJaEtKTUhueVpDcW5TVmpSdlh0M3JGMjdGaXRYcnF3eFFsaTErL3ZqeDQ5eC9mcjFoZzZ2empRMU5URjA2RkQ4K3V1dk9ILytQUDc2Nnk5bVNwV3FxaW9tVFpxRVY2OWVjWGIwb1Q0VkZoYmkrZlBuNk5LbEM4NmNPUU0zTnpkNGUzdmp6WnMzbkpsZVh0WFRwMCtsZXVNSmhVSk9GZnVSUmQ3N0hqWTBTbVprdUhQbkRucjI3TWwyR0hWMjhlSkZ6ai94cmtyeVJFWkhSd2Y3OSs5bnRsdGJXMHU5cjc1SXViRXFLQ2hBU0VnSXpwMDdoK25UcHlNb0tFanFxZjZBQVFPUW5aME5UVTFOeko0OUcwWkdSbGk3ZGkxbk9qekwrL0ZWTjNUb1VPemF0UXZKeWNrWU9uUW85dTNiQjRGQWdMbHo1N0lkMm1lWk1XTUdmdm5sRjZaeEpPR21UcDA2b1ZPblR1RHhlQjhjdGVEaStobGxaV1hjdlhzWG9hR2hXTDkrUFpQTVNFWkFodzhmanVEZ1lEWkRaRjFtWmlhV0xWc0daMmRuWkdkblExbFpHV1ptWnJDeHNjSHUzYnZoNHVMQ2RvaWZMVDA5SFVaR1JnQXFXMHR3ZlZRR2tQKytodzJOKzM4Um55Z2tKQVIvL1BFSG5qNTlDa05EUXdCZ1hoODVjZ1RXMXRaSVNrb0NBQ3hZc0tER0lqb3U4ZkR3d1BuejU4SG44MnZ0QWwxUVVNQzVZeXdzTE1TMGFkTnFmWitmbjg5R1dKOU5XMXNiMzMzM0hSWXVYSWhYcjE0aE9qcGE1am1hUFhzMnBreVpnclMwTkU3ZDZNdjc4VWs4ZWZJRVo4NmN3YXhacytEbjU0ZDU4K2JoL3YzN09IWHFGTFp2Mzg2NXBwcDVlWG5RMTlkbk80d0dNM0RnUUtra1c1Ymk0bUtwMFF5dStWQmhGQzZ0bDVGSVRrNW1Ddm1FaElUSS9JeW5weWQyN3R6WndKR3g3LzM3OXdDQWhRc1h3c2ZIQjUwNmRZS2RuUjFXclZvRkpTVWxPRGc0WVB6NDhiQ3dzRUMvZnYxWWp2YlRpY1ZpcEtTa01PdUNTa3RMT1Q4cUE4aC8zOE9HcGpESnpQejU4ekYvL254WVdWa3hGWldxdnBaWGUvYnNrZGt6eDhyS2lvVm92b3kydGpiMjd0M0x2TGUydHBaNno1V1JHUjZQaDhtVEo2T2lvZ0orZm40WVBIaHdyWjl0MnJRcGZ2enh4d2FNN3N2SisvSGw1ZVdodkx3Y3MyYk5ZcHJUYVdob29HM2J0dGk3ZHkvR2p4L1B1YVJBSkJJaFB6OGZUazVPSDIxT2QvVG9VYzRkWDIwa0Q3QnFVN1d2QlJjZE9IQ2cxbjFjSEpuWnYzOC83T3pzbUJGNVdRVkZlRHllMUVOTFJaR1ZsWVVPSFRvZ0pDUUV6Wm8xZzVPVEU0WU9IY3I4dnJabzBZSXBZT0x2NzgrWjM5MnpaODlDWFYyZG1TMXovZnAxNk9ucE1mdXRyYTNaQ3UyTHlIdmZ3NGFtTU1tTWhEelBPK1R6K1Nnb0tNQzdkKzlnWldVRlhWMWR6Snc1ay9NbERDWGV2bjByVlpxeitudXVqTXdBbGFPQ0hoNGVVRkZSZ1plWEY5dmgxRHQ1UHI3WHIxK2pUNTgrV0w1OE9SNC9mb3dsUzVZZ0xTME5EZzRPV0x0MkxjTEN3akJpeEFoWVdGaGd3SUFCR0RSb1VLUHZONU9mbncrUlNJUno1ODV4WnMxWmZaQ0h2a2NmOHFIcWdWd2NtWkdvcUtpQVVDaUVVQ2pFclZ1M2NPWEtGUlFWRmFHZ29BRGw1ZVg0My8vK3AzREpqSkdSRVE0ZVBBaGxaV1hZMmRtaFI0OGVOYWFValJvMUNxOWZ2OGEyYmRzd1lNQUFUdHdiaElXRlllSENoZGkrZlR2Q3c4T2hxcXFLcFV1WE12dXJQcERnU3A4WlJlaDcyTkFVSnBtWk5Ha1NoRUloM3IxN3gvekFGeFVWWWRLa1NiQzF0V1U1dXZvaEdXV3l0TFJFU2tvSytIdytkdTNheFdUMWE5ZXV4WW9WS3dCd3M1ZEU2OWF0cGRiSVZEZHg0c1FHak9iTHRHN2RHaE1tVE1ESWtTTnJYRkI0UEI0V0xWckVVbVQxUTU2UHIzdjM3Z2dQRDhlRkN4ZXdiOTgrakJneEFxdFhyMGJUcGswQkFON2Uzc2pOemNXSkV5ZVFtcG9LR3hzYmxpUCt1SmN2WDBKYlcxdWhFaGtBSHgyWjUvTElUSThlUGJCMTY5WmE5M050VFpka0FiaURnd01PSFRxRVk4ZU9ZZmp3NGREVTFJU1dsaGErKys0N2pCZ3hBbmw1ZVp5NFNmOGFKTi9mRFJzMm9IMzc5akkvNCtEZ2dDbFRwbkRtdjFGd2NERGF0bTJMUVlNR1lmYnMyVkJTVW1JZVNsKzdkazNxczlYZk4xYUswUGV3b1NsTU1oTWJHNHVyVjY4aUtpcUtXU0JvWldYRkxKQTBNREJnTTd3R2taU1V4Q1F6dnI2K0xFZnorVTZjT1BIQi9ZY09IV3FnU0w2Y3Fxb3F4b3daSTNPZmtwSVNaM3NkU2NqNzhRR0FoWVVGTEN3c1pPNHpNRERBbkRsekdqaWl1aXN1TGtaaFllRkhiOTRQSGp3b1Y3MFB1RGpkOWxOOUtKSDVsUDJOemFaTm13QlVMdklIZ0o5Ly9wbloxNjFiTitaMXIxNjlHamF3UnFpMlJFYUNTd3ZvcTFZeHF6NGRxM3BDeHBVRVRSSDZIalkwN3Z4RmZ5R0JRSUN3c0RETW56OWY1bjdKMDlPWEwxOXk1Z3RSblZBb3hJTUhEMUJXVm9acDA2WWhMeThQRGc0T3pGT01vcUlpakIwN2x2bTh0N2MzVEV4TTJBcVhFTkpJOU8vZi82TU5DQWNPSE5qb3A4dDlEaE1URSthRzNzSEJBZnYyN2F2eG1tdWpGNFFRb29nVUpwbUpqWTNGK1BIanBlWlVkdW5TQmZ2Mzc0ZTl2VDAyYk5pQXc0Y1BRMVZWbGJQenFQbDhQcnAxNjhZTVR6bzZPdUxvMGFOTWNtWmxaWVhqeDQrekhDVWhoR3NFQWdFRUFvSGNKRE0zYnR6QXlKRWptZmNQSGp5UStYcllzR0U0ZXZRby92M3ZmemRvZklTUUQ4dkx5Nk4xSklTaE1NbE0xWVhpRXVIaDRUQXpNNE85dlQyV0xWdUdaY3VXc1JCWi9aRk13N0swdEVTN2R1MGdFQWlnckt4Y1k0MFFVRGwwS3htMjU1TE16RXltaDRKRVRrNE9kSFYxbVRVTGhEU2t0TFEwaUVRaTlPblRoKzFRNnVSVDFvWE1tREVEbXBxYWNsRVNGYWljMnVIdjc0OVdyVnFoYjkrK01qL3o4T0ZEaElTRVlQZnUzUTBjWGYySWpZMUZZV0VoWnMyYXhXeWJNMmNPUWtKQ21QUDQrdlZyenZhdkVJbEV1SDM3Tmd3TURPU211dDZYdUh2M0xveU1qRDVhalZBZTVPWGx3YzdPRHNlT0hlTmtXWCtKL2Z2M1k4U0lFVkxmd2NURVJEeCsvQmhPVGs0c1JzWTlDcFBNQUxKTDk0cEVvaHJidDJ6Wnd2bDU0VlY3UnVUbjUwdjFsQ2tvS01DdnYvN0tWbWgxVmxaV2hwa3paK0xRb1VQUTE5ZkhtalZyTUd2V0xPemV2UnR0MnJTUnVtZzNackpLb3BhWGw2Tzh2RnhtYjVLd3NEQjA3OTY5SVVLckYvSitmTlU5ZXZRSVc3WnN3ZEdqUnptNVVQTlQrcWpjdjM4ZjhmSHhEUkJOdzlEUTBNRHk1Y3ZoNGVHQlk4ZU8xZGd2RW9uZzd1NE9WMWZYajY0L2FJeHljbkt3Yjk4KzdONjlHNmRPbllLWm1SbGF0bXlKOVBSMGlNVmlwS1dsWWZ2MjdYai8vajBpSWlJNFdlVXpPRGdZVVZGUnNMT3p3NUlsUzlnT2gxVmlzUmhCUVVIUTE5Zkg2dFdyRVJrWmlSMDdkakQ3Mzc5L0R3ME5EYW4vemNXTEZ4czZ6RG9SQ0FSU282Z1N4Y1hGR0R0MnJNd0hMQjhydWQ0WVpHVmxJU29xcWtiRlFTTWpJNnhmdng3OSt2WGpUSFcyeGtDaGtobFpGMk16TXpPNXVraExwS2VubzNQbnpteUhVYTlTVWxMUXAwOGY2T3ZyNC9idDI3aDI3UnBXckZpQnFWT25ZdWJNbVJnOWVqUmF0V3JGZHBnZmRmNzgrUnJiM04zZDBiVnJWOHlZTVlPRmlPcVhQQitmcWFscGpac0NpUkVqUmtpOWYvLysvVWZYb1RSV1JVVkZVRlZWUlpNbVRTQVVDbkhxMUNsMDZkS0Y3YkRxbFptWkdhS2pvMldlVHg2UGg1MDdkM0l5T1gzMzdoM2MzTnl3WXNVS3RHelpFbUt4R0g1K2ZremhtK25UcDBNc0ZtUHExS240OGNjZk9abkk3Tnk1RThuSnlZaUppY0hLbFN1eGMrZE96anpNK2hxVWxKU3dlZk5tekpvMUMyRmhZWEIyZHBacUtHMXFhb3J6NTg5emRqM3c2OWV2cFg1TDA5UFQ4ZkxsU3d3ZE9wVFpWbHBhQ2g2UHg1a0toSkdSa1pnMmJSclUxTlNZWGpsQ29SQWlrUWhxYW1wd2MzTmpQcnRxMWFwYWk4MlFTZ3FUek5UV1VGSFd5QXhRT1J6UGxTYU1Fdm41K1Nndkw0ZWFtaG9TRXhPWkorUlZwNWNCbFRYNnVTZzZPaG9MRml3QUFBUUZCV0gyN05uZzhYam8yTEVqK0h3K1BEdzhzR1hMRnFpcnE3TWM2Y2RWWDVmMTVNa1QzTGx6QnlkUG5wVGFycUtpd2xUYzR4SjVQcjVQZWFKWlVWSEJxUzdiMVczY3VKRTVWMHBLU21qZnZqM1RnVnNlVks5aUpoQUltRzFWWDBzc1g3NGN3NFlOYTdENHZrUjRlRGl5czdPeGE5Y3ViTnEwQ1FLQkFBVUZCVWhPVGdaUTJTRytmLy8rQUFBWEZ4ZU1IejhlUC96d0E1c2hmN0wzNzk5ajNicDErUFBQUDdGanh3NjBhZE1HVzdkdXhmejU4NUdkblEwM056ZUZuVzZzcWFtSjBOQlFOR25TaE8xUTZwV0tpZ3ArLy8xM0pDY253OFRFQkNkUG5zU1FJVU93WXNVS05HL2VuQ21WbjU2ZWp0RFFVUHorKys5c2gveFJPVGs1dUhuekpwWXZYNDZJaUFnY09uUUl1cnE2OFBYMXhmMzc5N0YvLzM0b0t5dWpvcUtDc3dsb1ExT1laRVllUjErcVc3QmdBWEp6Y3pGNThtUUloVUxtZ3F5bHBTVjF3OGpGYVdhcHFhbDQrUEFoek16TWNQRGdRWWpGWXFtaDU5OSsrdzFMbGl6QndvVUw0ZS92MytnNzVqNTkraFRYcjE4SFVObkIrTWFORzh3K2EydHJacGpjek15TWxmaStsTHdlbjZTMCtjZndlRHhPcjhIejh2S0NsNWNYUkNLUlZGOEhlVkYxMnEyOGNYQnd3TEJodzZDbnA0Zm16WnREVFUwTlQ1OCt4WjA3ZDZDcXFzcE1vUllJQkhqMDZCRm4xcHRjdlhvVmE5ZXVSWmN1WGJCMzcxNm1HSVdPamc1Mjd0eUpkZXZXWWZ6NDhaZzNieDZHRHgrdVVEZUJ1M2J0d3NHREI2R2lvb0tFaEFRQWxkTjlaWTJTY3cyUHg4T1BQLzZJc1dQSElpNHVEbEZSVVpnK2ZUcjI3OStQeTVjdnc4L1BEeU5IamtSNGVEZ1dMbHpJaWRIL1RaczJ3ZEhSRVE4ZVBNRHAwNmN4ZGVwVTNMeDVFMGxKU2RpOWV6ZVVsWlZSVUZDQStmUG5JeUlpZ2xPbHRObEMvNFhrU0hSME5QTmFMQll6TnlEVkw5eTZ1cm9mYlJiWG1BZ0VBZ1FGQlFFQWJ0NjhpWWlJaUJyenZGVlVWQkFRRUFBdkx5OHNXN1lNNGVIaGJJVkw1Tmptelp1eGVmUG1HdHRselVrSGdKRWpSNkpaczJZTkVkcFhvUWlMaWVXTm5wNGV4bzRkQzBORFEyYmJQLy84Z3dzWExpQW5Kd2V6WjgrR1dDd0dVRG45aUF2VEJ3TUNBdkRISDMvQXdzS0NhUWd0eXkrLy9JSmR1M2JoMXExYldMbHlaUU5IeVo2Wk0yZGk1c3laVWcrSEJBSUJpeEhWcjhqSVNQejAwMDlvM3J3NXhHSXg0dVBqc1cvZlBuVHQyaFZidDI1RlRrNE9kdXpZQVFjSEIzaDRlQ0EyTnJaUkZ3YTRkKzhlTWpNejhjOC8vMkRuenAwb0xDeUV0N2MzMXF4Wmc2NWR1MElzRmtORFF3TjZlbnFJam82R2c0TUQyeUUzZXBUTXlDbDVlcElhSFIwTlUxTlQ1T2Jtb2x1M2JwZzdkeTVtenB5Smx5OWZTajFWek0vUFIwSkNBdWNxTHIxOSs3YkdJa0I1SWsvSGQvSGlSWlNVbE9EdDI3ZG8wNllOQUtDa3BBUVdGaGFjV1ZCTDVOLzc5Kzl4NE1BQjVyM2tKamM2T2xycTRkYnQyN2M1Y2EyWVBuMDZGaTVjQ0RVMXRZK09qam80T01qVmpYeDlrY3pVVUZOVDQ4UUMrYXFNalkyaG82T0RQWHYyNE0yYk4waEtTbUp1L0FFZ0xpNE9EeDgraEpPVEUrenM3RkJXVnNaeXhCOTIrdlJweE1URTRObXpaekEyTnNhcVZhdWdwYVVGSHg4ZkNBUUNxS2lvb0xDd0VGMjZkTUdlUFhzd1pzeVlSai9iaEcyVXpQdy9wYVdsY2pmWFZGNVlXRmlnWGJ0Mk9IbnlKSm8xYTRheFk4ZGk5T2pSK09HSEgzRDY5R25tWWp4NDhHQm9hbXJLckpqVm1Pbm82RWhOQTVRc0JwUVg4blo4Rnk5ZXhPYk5tM0g2OUdtMlF5R2tWbFhiRVloRUlnQ1Y2eWNCNE8rLy8wWm9hQ2h1M0xpQm1KZ1lxVkdjeGtqeTBLcjZXaVpaVWxKUzZGb3VRMHBLQ2llbjNxV25weU1xS2dwMzd0eUJ0YlUxcGt5WmdzVEVSQ3hldkJoQTVkOTJSVVVGczZadit2VHBMRWI3YVM1ZHVvU0RCdy9DemMwTkowK2VoSnViR3pRMU5URmd3QUJjdm53WlBCNFBabVptaUltSndlM2J0emxaaUtTaEtVd3k4L3o1Y3dpRlFyUnQyNWFaUzVxWm1Ra2RIUjFvYW1yQ3lzb0txYW1wVUZOVFl6dlVldlAzMzM5RFZWVVZuVHAxWWp1VUx5S3JLdHVqUjQ5Z1lHQWc5VlNScXdtcFBJMWN5Q0p2eDNmMzdsMlpQV1dxbDZSZXRHZ1JwNW90SmlVbDFVZzBNekl5MEtSSkU4NlhxbGRFKy9mdloxNVhuWDQwZi81ODNMbHpCM3crSDk3ZTNwenFNL1AyN1Z0Y3UzWk41azA1MTR0dTFKZkN3a0pjdW5TSjdURHFqWjZlSHF5dHJiRisvWHFtdUlPTGl3djRmRDdpNHVJNE9SVTJOVFVWaG9hR1NFMU5SWnMyYmFDbXBvYTh2RHpvNnVyV09KNWV2WHF4RkNXM0tFd3ljK0hDQlNRbEpXSDc5dTBBS3RlVXJGbXpCczdPemhBS2hXamZ2cjFjSlRKQTVhSkFDd3NMemljenNzVEZ4VWxWNENrdkx3ZVB4K1BrRDV1OGpWeFVKMC9ISnhRS2taU1VCRDA5UFpTVWxFaU5Bbko5c2EyN3UzdU5jL1BzMlROczJyUUorL2Z2WnhaY3l3dHpjL05QK3R6NjllczVVKzJyS2xrak13QmdZMk9ERFJzMlFGMWRIZnYyN1VQLy92M1JyVnMzTmtJazlVZ3l0V3IyN05sd2RuWm1PWnI2MDY1ZE83UnIxdzdtNXVaU1UzbXpzN09adFY4U0F3Y08vS1MrV1d4YnNXSUZTa3BLOE9EQkEyUmtaT0RseTVkSVNrcEM3OTY5YTN3Mk5UVVZoWVdGbkt1dTI5QVVKcG5oOC9rNGQrNGNuajE3QnFCeUFWYW5UcDFnYW1xS3dNQkFtWDlFWEhQaXhBa0VCZ1lDcUx6cEVnZ0UrTzkvLzR1QWdJQmEvemRjdkFFN2VmSWt6cDQ5aTZpb0tJaEVJdkI0UFB6NTU1K2Nlc0pJdUNrcUtncEdSa2I0OXR0djhmUFBQMlA2OU9tMS9uYVVsNWREV1ZtWmN3bTJ0YlcxVlBuMnNySXlqQjA3bG5rdkw1WEE1SDJOazJSa1Jpd1dNeU1XS2lvcXNMR3hZY3JYbnoxN0Z2LzYxNzlZaTVIVW40eU1ES2lxcW1MeDRzVVlNR0FBMitHUUQ3Q3pzNE9LaWdwNjlPaUJIajE2SUMwdERUdDM3a1JZV0JqekdTVWxKVlJVVkNBcks0dXFtWDBDaGZrdk5HSENCQUNBczdNelNrcEttRW9ubHk5Znh1blRwNkdtcG9aUm8wYmgzYnQzS0M4dmg0dUxDNmVtaUFEQW1ERmpNR2JNR0FDQXA2Y24yclp0Q3ljbko1YWpxbCtabVprSURnNUdVRkFRaW91TE1YcjBhS2lwcVVGZFhSMnVycTVzaC9mSlJDSVJVNUZIS0JSS1ZlZXAvcDZMNVBYNERoOCtqSWlJQ09qcDZjSFkyQml4c2JFSUN3dURtcG9hTTVWSGNoRUNnQU1IRHVDNzc3NWpNK1NQa3F4REVJbEVzTEt5d3R1M2IydHQ5c20xVXRxS3pzdkxDK25wNlV4Q2JXdHJpNUVqUjBKVlZSVVZGUlZvMWFvVjV4N2syZHJhc2gxQ285UzdkMjhjUEhnUTJkblpNRGMzaDBBZ2tCcDlyRDROTmpFeGtWT1ZGaXNxS21xc21lTHFLSDlrWkNTVG9IaDVlZUhhdFdzSUNBaEFqeDQ5bU0vODhNTVBHRFpzR0pTVWxKZ1pSYVIyQ3BQTUhEbHlCTm5aMlZpelpnMXljM05oYTJzTGUzdDdIRDE2RkFVRkJVaE1USVMrdmo1MjdOaUI0dUppemlVeVZkMitmUnU1dWJtWVBuMjZ6QVdUcGFXbEtDc3JRMnhzck16MUtJM1Z2bjM3MExselp4dy9mcHlaM25QMTZsVm1kSVpMd3NQRFlXcHErdEhQcGFlbk4wQTA5VTllajIvYnRtM1EwOU1EVURsTnFmcFVKWkZJSkZVV25RdC9sNUtSRmpNek02U2twQ0F4TVJGQ29SQkJRVUhRMXRiRzdObXpFUllXaGs2ZE9tSDE2dFVzUjBzK2g0YUdCb1JDSWZNd3o4dkxpK1dJdmt5L2Z2MndaY3NXbWQ4cmtVakVORlZXVk8zYnQwZjc5dTNsY3RUeFU2YVAvZkxMTHcwUXlaZXJPdEl5ZS9ac2VIaDQxRmptSUtzRkFLbWR3aVF6SVNFaFNFdExnNWVYRjZaT25ZcXVYYnRpenB3NU1EWTJSdCsrZlpHWm1RbDlmWDFrWm1aeWNuNjBSRWxKQ1h4OGZMQnQyelo4ODgwM1VsTkN5c3ZMRVJNVGc4T0hEMlBhdEdtY1cwc2pLY05ZdlZvWkYyNFlxL3VVRzMyZ3NpUWxGOG5yOFJrWUdIeHdQeGYvRnFzU0NBVG8yclVyWnN5WWdYYnQybUh1M0xrQUtpc0VlWHA2UWxWVkZSWVdGcHp2c2w3YmVwbmErZ1dOR3plT1V5Ty9rcEUxTnpjM2xpT3BYMVduNFZUSDQvRVFHaHJhZ05HUXhpWXFLb3J0RUQ1YnUzYnQyQTVCTGloTU1tTmtaQVJuWjJjRUJnWmk1Y3FWR0R4NE1QcjI3UXN0TFMzRXhNVGd3b1VMTURNenc0MGJOekIvL255Mnc2MFRrVWdFSHg4ZlpHVmw0WnR2dnFteGYvejQ4Umd6Wmd5aW82TmxYckFKSVlybi92Mzd1SDM3TmtRaUVVYU9ISWxodzRaaDlPalJVaFhvTkRRMEVCQVFnTjkvL3gxWldWbFMweUc0U1BMa3Vub1JCMU5UVThUSHgwTlhWN2ZXeElZUVFrampvakRKek5hdFd4RWFHb3FuVDUvaXlwVXIyTHAxS3dCZzkrN2RHRHg0TU96czdHQm9hQWdEQXdPMGJkdVc1V2pySmpZMkZpMWJ0b1NxcWlwRUloRUdEeDRzdGIrNHVCaVJrWkdJakl4a3RwMDhlWkpxbUJPaXdGeGRYZkg5OTkrRHgrUGg4T0hEZVBic0dSWXRXb1NJaUFpWm4vZjA5R3pnQ0wrZVJZc1dnYy9uMTFpSDhlTEZDMHliTmcyaG9hR2Ntb3I3TVE4ZVBFQ1hMbDA0MFNpVEVFSStsY0lrTTN2MjdNR1VLVk53NU1nUmRPalFBZmZ2MzRlWGx4ZTB0YlhCNC9GZ2JtNk9nSUFBYk5xMGllMVE2OHpHeGdaTm16WmxhcTlYcjFSbVptYkd5ZXBsaEpDdjU5U3BVd0NBTTJmT1FGdGJHOXJhMmtoSVNHRDJtNW1aNGZyMTYyeUY5OVVjTzNZTUFEQnMyTEFhKzFxMmJJbUZDeGRpM3J4NWlJaUlRT3ZXclJzNnZEb1RpVVM0ZmZ1MnpDbWNVNmRPeFlVTEY2Q3Fxc3BDWklRUThuVndlNEwzWnlndUxrYlBuajNoNWVXRlk4ZU93ZDNkSGU3dTd1RHhlQkNKUkNndUxnWlFPV2VjcTFxMGFNR1UzQ1NFRUNKYlRrNE9kdXpZQVc5djcxcEhLV3h0YldGcmE0dEZpeGFocEtTa2dTT3N1eGN2WHNERnhRV0ppWWsxOW9sRUlocVZJWVRJSFlVWm1URXdNSUN2cnkrQ2dvSVFHQmlJSmsyYUlDTWpBejE3OXNUcTFhdFJVRkNBd01CQWVIcDZvckN3a0xPbFl3a2hoSHhZUUVBQWxpOWZEZ01EQTVTVWxLQkpreVo0L3Z3NUFPa2lEdlBuejhjLy8veUR0TFEwemhTR2FkMjZOUUlEQStIczdBeGRYVjBZR2hwaTZ0U3BBQ3JMMjlyWTJEQ2ZWVmRYbHhxRkk0UVFMbEtZWk1iTHl3czNiOTZFcGFVbGpoOC9qamR2M3VEU3BVdVlPM2N1TkRRMEVCSVNBazFOVFd6WXNBSExseThIajhmRHVISGoyQTc3aXdrRUFwU1ZsYUdpb29LbUZoQkNhbmoyN0JuVTFkV1pjcUhWKzFHSVJDS3BiVU9HRE1HcVZhc2FOTWI2NXUvdmp5Wk5tZ0NvN01ZdEtRalF2MzkvcVRXRVBCN3ZnMDJIR3l0alkyUDQrdnFpUzVjdVRGVkxTZlBNcWhVdUJ3NGN5R0tVaEJCU1B4UW1tUmt5WkFoV3JGakJYTUJhdEdpQnpwMDdvMmZQbmpBeE1XR0czZ2NNR0lEWTJGZzBiOTZjelhDL1NOVjY1YTlldllLOXZUM0VZakhUYTRBUVFpU1dMbDJLakl3TVp1MklJcXlyazF3SEFHRGR1blVvS3l1RGlvb0s1MHRPVjFXOXgxaEZSUVYxRWllRXlDV0YrV1ViTkdpUXpPMTkrdlNwc2ExVnExWmZPNXl2cXVyTlNKczJiWEQyN0ZrV295R0VOR2I3OSs5bk93UldOV25TUkNxNWtSZG56NTdGVHovOUJHVmxaUUNWelpLcDFEUWhSQjRwVERKRENDR0VLSUxDd2tKNGVIaGczcng1MkwxN053QkFMQmFqdUxoWWFzUkdJQkRBeXNwS2F1b1pJWVJ3RFNVemhCQkNpQnhKVFUxRm56NTlZRzl2RDN0N2V3QkFjbkl5VnF4WWdTVkxsbURVcUZFc1IwZ0lJZlZIWVVvelMwZ1dlc3F6VzdkdUlUczdteWszTGJGKy9YcVdJaUtFTkdhRmhZVW9MQ3dFQUJ3NmRFam1aOFJpTVdKaVlob3lMRkpIeWNuSlVsWEx4R0l4b3FPanNYVHBVb1NGaFNFL1A1L0Y2QWdocEg0cFhETGo0ZUVCQU9EeitSZzNiaHo0Zkg2TmY2b3ZuT1NhTTJmTzRQSGp4M0J3Y0pEcW0xTzE3OENWSzFlUW5wN09SbmlFa0VabTI3WnRPSExrQ0lDYUR6MGtUL1pGSWhFOUVPR0FOMi9lNFByMTYxTFhzYkN3TUFEQXBFbVRNR1BHRERnNU9TRTNONWV0RUFraHBGNHA5RFN6UFh2MlFGZFh0OFoyTGljellyRVlseTlmaG91TEM1S1NrckJqeHc3bzZlbmh5SkVqS0NvcXdxUkprL0RzMlRNMGE5YU11Y0FSUWhTWFFDQkFVbElTUkNJUlltSmlJQktKTUh6NGNBQkFRa0lDTWpJeVdJNlFmSTZ6WjgvQ3hNUUUydHJhS0NrcFFXQmdJQzVmdnN5c25aa3dZUUpFSWhIczdlMHhZOFlNakI4L0hwcWFtaXhIVFFnaGRhY3d5UXlmejBkQlFRSGV2WHNIS3lzcjZPcnFZdWJNbVV5bEYzbnh2Ly85RHdLQkFDb3FLbGkwYUJFcUtpclF1blZyL1B6eno3Q3lza0pZV0JqbXpKa0RKeWNuZE96WWtlMXdDU0VzaTR1TGc0V0ZCZE03eHN6TWpCb3BjdGo0OGVOaFlXR0I4dkp5L1BMTEw5RFMwc0x1M2J2UnBrMGI1ak9USmsxQ3IxNjlzSDc5ZWp4Ky9KanpmWU1JSVlwTllaSVp5UlFLUzB0THBLU2tnTS9uWTlldVhjekl6TnExYTdGaXhRb0E0UFFQZTNSME5QTHo4Nldlck5yWjJhR2lvZ0pGUlVXWVBIa3lTa3BLc0czYk5temJ0ZzJ4c2JFc1Iwd0lZWk9Sa1JGKy9QRkh0c01nOVVSSlNZbHBMN0Jod3daMDZ0UUpQRjdOR2VWR1JrYUlpSWlRbW9wTUNDRmNwRERKek1ja0pTVXh5WXl2cnkvTDBkVE4zYnQzOGViTkczenp6VGRJU0VpQXRiVTFBT0RBZ1FONDlPZ1JsaTVkaXJsejUyTElrQ0VzUjBvSWFTejgvZjN4N3QwNzVyMUlKS0pxVjNLaWMrZk9ILzFNMVNiTGhCRENSUXFUekFpRlFqeDQ4QUJsWldXWU5tMGE4dkx5NE9EZ0FDVWxKUUJBVVZFUnhvNGR5M3plMjlzYkppWW1iSVZiSjNmdjNzV3NXYk93ZXZWcXFlMUpTVWxZczJZTlZGUlVFQkVSZ1lpSUNBRFVMSThRZ2hvVnlzek16QkFmSHkvMW5oQkNDR21zRkNhWjRmUDU2TmF0RzFSVVZPRG41d2RIUjBjY1BYcVVXVE5qWldXRjQ4ZVBzeHpsbHhrelpreU5UdGFKaVluWXVuVXJWRlZWa1pTVXhHeXZtcmdSUWhUYjJMRmpVVkZSQVVCNlpPYkVpUk5zaGtVSUlZUjhsTUtVWmo1eDRnUUNBZ0tnckt5TWR1M2FRU0FRUUZsWkdaTW1UY0trU1pPWVNsK1RKazNDNHNXTDJRNjNUcW9uTWdEdzAwOC9JU3dzaktyVkVFSnFWVkJRZ1BqNGVNVEh4NFBINHlFK1BoNGxKU1VRaThWc2gwYnE2SysvL3NMMDZkT2x0cFdWbGNIR3hnYVptWm5zQkVVSUlWK0J3b3pNVkpXWGx3ZDlmWDBBUUg1K1BsSlNVcGg5QlFVRitQWFhYOWtLN2F1UVRLV1Q5SXNBZ0JjdlhyQVZEaUdFUTY1ZnY4NTJDS1FPZ29PRGtadWJDenM3T3dCQXQyN2QwTFp0V3hRVkZjSFQwMVBxczF1MmJFR0xGaTNZQ0pNUVFyNllRaVl6NmVucG43UXdrc3Zldlh1SDR1SmlUSnMyRFV1WExnVWd2VWFHcHBrUlFtb2pFb2xRVVZFaFZRVXJLeXVMRm90elJIUjBORHAwNklDZmYvNFo3ZHUzUjhlT0hYSHYzajBzWExnUThmSHhpSWlJd055NWMybkVuaEFpRnhRbW1jblB6MGQ1ZVRuVTFOU1FtSmdJUzB0TEFHQ21sMGxJNW8xem5WQW9oSTJORGViTm04ZU1RdEhJRENGRWx1Ky8vMTdxdll1TEN3WU9IQWdsSlNWTW5EZ1JqeDQ5Z3FxcUtpWlBuc3hTaE9SVDVlVGs0T3JWcTlpd1lRT2VQSG1DclZ1M1l2MzY5Ymg2OVNwY1hGeWdwNmNIWFYxZGJObXloWG5RUlFnaFhLWXd5Y3lDQlF1UW01dUx5Wk1uUXlnVXdzcktDZ0NncGFVbDFXdEZIcWFaL2ZiYmI5RFIwWUdQancrenpjbkpDYmEydHN6NzVPUmtOa0lqaERSQ1FVRkJVdTgzYmRyRXZENTA2QkJFSWhHVWxKU1lLYXVrOFdyYnRpMWV2SGdCQndjSEFKVVA2T3pzN1BEdzRVTjA2ZElGZS9mdWxkcXVxcXFLZmZ2MnNSa3lJWVI4RVlWSlpxS2pvNW5YWXJHWXVTaFhYUzhEQUxxNnVreURUYTRhTjI1Y2pXMVZFeGtBR0RwMGFFT0ZRd2poRUZsclpHUTFYU1NOMTRFREIycHNzMlV6UUR3QUFBVkFTVVJCVkxTMGxMbWRFRUs0VG1HU21hcm82U0loaEJCNXh1ZnpvYTZ1enJ3dktTbGhpZ0ZJNU9mblM1WHNKNFFRTGxMSVpJWVFRZ2lSWndVRkJjek1nOExDUXRqYTJtTHo1czFvMWFvVjg1bkJnd2V6RlI0aGhOUWJoWjQ3OE04Ly8waDF1aWFFRUVMa1NWRlJFVmFzV0FHUlNBUjNkM2M4ZXZRSUd6WnNBSi9QaDRHQkFkdmhFVUxJRjFQb1pFWlZWUldob2FGNDhPQUIyNkVRUWdnaDlTWWxKUVU1T1Rsd2RuYUdvNk1qMU5YVjRlUGpBemMzTitqcjYyUG56cDJJakl4a08weENDUGxpQ2pYTnpOVFVGRG82T2pXMi8vYmJielcySlNZbVVrOEZRZ2dobkNNV2kzSGl4QW5zMnJVTGZuNSs2TjI3TndDZ1hidDIyTGx6Sjd5OXZSRWZINCtaTTJmQ3lzcUtybldFRUU1VHFHUUdBSktTa3FDc3JJeXlzakpNbno0ZGZuNStjdDlBa3hCQ2lHSjQvdnc1bGl4WkFtVmxaV3pmdmgxdDJyU1IycSt0clkyTkd6Zmk3Tm16Q0FrSndZWU5HM0RreUJGb2EydXpGREVoaEh3WmhVdG1BTURhMmhwQ29SQkZSVVdZTTJkT2pmM3E2dXEwbG9ZUVFnam50R3paRWxPblRvV05qYzBIUzJvUEdUSUVnd2NQUmtaR0JpVXloQkJPVThoa0ppNHVEaE1tVEVCY1hCdzZkdXlJcDArZnd0RFFrTzJ3Q0NHRWtDK2lwS1JVbzY4WUFKdy9mNzdHTmg2UEJ5TWpvNFlJaXhCQ3ZocUZLd0NncEtTRWpSczNZc1NJRWVqWXNTT0F5aWFURlJVVjdBWkdDQ0dFRUVJSStTd0tNekx6L3YxNzhIZzg4SGc4eE1mSG8xbXpaamg1OGlTejM5cmFtbm50N3U2T29VT0hzaEVtSVlRUVFnZ2g1Qk1wVERKVFVGREFWREs3ZWZPbTFENVRVMU9tTUFBaGhCQkNDQ0dFR3hRbW1YbjA2QkVNRFEweGNlSkVGQlFVMU5oZmZZNXhVbEpTUTRWR0NDR0VFRUlJcVFPRlNXWlNVMVBScTFjdkxGbXlwTVkrVTFOVEpDWW0wc2dNSVlRUVFnZ2hIS0l3QlFCT256NHR0UzZHRUVJSUlZUVF3bTBLazh6ODhNTVA2TldyRjl0aEVFSUlJWVFRUXVxSndrd3o4L2YzcjNWZjlZSUFoQkJDQ0NHRWtNWlBZVVptbEpTVTJBNkJFRUlJSVlRUVVvL2tZbVRHMU5TVTdSQytPbms5Um5rN0xuazdudXJrK2Zqazhkams4WmcrUnA2UFdSNlBUUjZQcVQ3SjgzOGZlVHcyZVR3bUx1RDB5SXhZTEQ3SGRnd1NYeXNXZVQxR2VUc3VlVHVlaHZoMzFsVjl4eUtQeHlhUHg5UlkvbjgrQmYyTk50eS9wejQwcGxna0dsTk05UGZjY1ArZSt0Q1lZaU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UlJWVFRUWdnaGhCQkNDQ0dFRUVJSUlZUVFRZ2doaEJCQ0NDR0VFRUlJSVlRUVFnZ2hoQkJDQ0NHRUVFSklIZndmR3dSTGQvbGZjaVlBQUFBQVNVVk9SSzVDWUlJPSIsCiAgICJUeXBlIiA6ICJmbG93Igp9Cg=="/>
    </extobj>
    <extobj name="ECB019B1-382A-4266-B25C-5B523AA43C14-2">
      <extobjdata type="ECB019B1-382A-4266-B25C-5B523AA43C14" data="ewogICAiRmlsZUlkIiA6ICIxNzk4OTU1NjUwNSIsCiAgICJJbWFnZSIgOiAiaVZCT1J3MEtHZ29BQUFBTlNVaEVVZ0FBQTdZQUFBSmJDQVlBQUFEUVZ3aHdBQUFBQ1hCSVdYTUFBQXNUQUFBTEV3RUFtcHdZQUFBZ0FFbEVRVlI0bk96ZGVaeGNWWjMvLzllcDZqWDdEa2xBd2hZZ1FTRGRJVUFTakFJaVVSaEVsR0djR1hRY0NDNkR5OERJNkNoR2RBYjlDZU15RHNPbW96NUduVzhpSUFLaUFpcWFCRWk2TzB3Z2dhd1Fza0gyVHRKNzF6Mi9QM3BKSjNTU3psYlYxZjE2UGg3M2NlODk5MWJWcDNNN1hmV3VlKzY1SU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tU0pFbVNKRW1TSkVuS1B5SFhCVWlTc2lkQ21BdjlTbUJFZ0w0SmxLU2d1TE41Z0dLZ0JDZ09VQlNoRVdnQTZpTTBwS0ErMmNjOFFrMDliSndDdXdMRTNQN1VraVNwcHpQWVNsSVBzQmlLZHNHWVFqZzJnV01pSEJQZ0dGcm5zWFc1ZFNyTlltbDF3SnZBbXdIZWpLM0xzWFU5Qlc4MndSdjk0TFh4TGNGWmtpVHBvQmxzSlNtUHpJSCtSWEI2Z0RNQ25NSHU2V1FnbmR2cURrc0dXQW04REx3Y1c2ZEdlR1VxN014eGJaSWtxWnN6MkVwU056UUwwcWZBbVJIT2l6Q2UzUUgydU1OOTd2U2dRUlFNSDA1NndBQlN4Y1dFMWlsVlhFd29LdHE5M0dFZUNndUpUVTNFaGdhU2hvWTk1ckd4Y2ZkeWEzdG14dzZhTjIwaXMzMzdZZjliQUd0cERid0JGZ2Q0ZmdXOGRFMUxHSllrU1RMWVNsSjM4SC9RdHhrdWpEQWx3Z1VCemdQNmRmWHhxYjU5S1JrN2xzTGpqcU53eEFnS2hnK25ZTVNJdHk0UEcwWW9LanFLUDhtZVltTWp6WnMzMDdSeEk4MGJOOUs4YWROYmxwdldycVYrMlRLU21wcURlZXBkRVo0UDhHeUF1UVh3NTdQaG9KNUFraVQxSEFaYlNjcUJDS0VTemdUZUUrR3lBQmNDKzAyY0laMm02S1NUS0JrN2xwTFRUcU40N05qMjVjS1JJeUhrOFovMEdHbmFzSUg2cFV1cFg3YU1odFo1L2JKbE5LNWFSY3djOE9Sc1k0QS9SZmd0OE50eWVNbEJxeVJKNmozeStGT1FKT1dYMWpBN0ljSzFBYTRCVHRqWHZxR3drRDRUSjlKdjZsVDZYWEFCSmVQR1VYemlpVms5MjlwZHhNWkdHbDU5bGZvbFM5ajE3TFBzbWpPSDJvb0tZbFBUL2g2Mk9zS3NBUDliRGdzTnVaSWs5V3dHVzBrNnlwNkQ0d3JnQnVDdmdGTTcyeWM5WUFEOXBreHBDYkpUcDlMbjNITkpsV1p6OE9MOGt0VFZVYnRnQWJ2bXpHbVo1czRsczJQSHZuWmZEdnk4R2U0L3YrVjZYVW1TMU1NWWJDWHBLSWdRRnNLRkNkd0VYTVZlSXhhSGdnTDZYM3d4QXkrL25QN3ZlQWNsNDhjVDB2azhxSEZ1eFV5RytzV0wyZm1uUDFIOTZLUHMvUDN2aWMzTmUrK1dBUjRPOEwweW1PTlpYRW1TZWc2RHJTUWRRUkZDUmNzMXMxOEh5anB1QzRXRkRMejhjZ1pmZlRVRDMvYyswb01HNWFqS25pK3pmVHZWanovT3RnY2ZwUHF4eHpycnRsd1Y0Ri9LNExjR1hFbVM4cC9CVnBLT2tFbzRIL2hHaEdrZDIwdkdqbVhZakJrTXZlNDZDb1lQejFGMXZWZnpwazFzK2NsUDJIemZmZFF2VzdiSHRnRFBBUDljRHMvbHBqcEprblFrR0d3bDZUQXRobjUxOE8rMFhFZmJydCtGRnpMeXR0c1ljUEhGK1QxaWNVOFJJenVlZnBvTnQ5L09yai8vZWM5TmNGOGZ1SGs4N01wUmRaSWs2VEQ0U1V1U0RzTUNtQkxnSjhCSmJXMzlwa3hoMU8yMzAvOWQ3ekxRZGtjeHN2TVBmMkQ5YmJleGErN2NqbHRXSm5EZEpKaVhxOUlrU2RLaDhST1hKQjJpQ3JnZXVCZElBUlFNR2NKeGQ5M0YwSTk4eEVDYkQySmt5NDkreEpxYmJ5YXpiVnRiYXhKaHhybndnMXlXSmttU0RvNmZ2Q1RwRUZUQUxjQzMydFlIL2NWZmNNTDk5MU13WWtRT3E5S2hhTjY0a2RVMzNNRDJYLzJxWS9NdEUrR3VYTlVrU1pJT2p2ZVdrS1NEVkFHZnB1V2FXZ0NPK2NkL1pNd1Bma0NxWDc4Y1ZxVkRsZXJibDhIWFhFT3ljeWMxejdXUElYWHBETmgySHp5Znk5b2tTVkxYR0d3bDZTQlV3Y1FJLzQvV3Y1K2o3N2lEVVYvN1dsNTFQVjZ6WmczOSsvY241RkhOUjF0SXBSandudmVRS2lsaDU5TlB0elZmY2lQOCtqN1lrTXZhSkVuU2dhVnlYWUFrNVl0NVVKckEvd0tGQUVPdnU0NWpiNzAxWi9WczJiS0Y4dkx5ZzM3Yys5Ly9mcmJ0dnFhMFV5Ky8vRElyVjY3Y295MlR5ZkRvbzQ4ZTlPdmxrMk52dlpXaGYvdTNiYXVGRWY1M0hwVG1zaVpKa25SZ0Jia3VRSkx5UlNGOEdEZ1pvT1MwMDNqYlBmZmsxWm5hZy9IQUF3OHdlZkprVGo3NTVQYTJob1lHWnM2Y3lSVlhYTEhIdms4OTlSUjMzYlhuNWFpMXRiVU1HalFJZ0hYcjFqRjY5R2dBMXE5Zno0SUZDNENXb0R4NThtUk9PcWxsUU9uWFhudU5aNTk5bGtzdnZaU2hRNGUyUDlmcTFhdVpOeTlMQXhXSHdOdnV2WmVhK2ZPcFg3b1U0SlJDK0N2Z2g5a3BRSklrSFFxRHJTUjFRWVJRQ2YvUXRuN3NyYmVTS3MyUEUzblRwMDkvUzl1SFAveGhVcW5kblhhZWVPS0o5dVVrU1ZpNGNDR2YrOXpudXZUOGwxeHlDWmRjY2duVHBrM2ptV2VlQVdEYXRHazg4c2dqQUV5ZE9yVjllZHEwYVhzOGR2anc0Zno4NXovZm84NTBPdDNlQm5ENTVaZDNxWTRqSlZWYXlqR2YvenlyLy83dkFRaHdVNFQvRGhDeldvZ2tTZW95ZzYwa2RVRUZqQTF3RGtEQjhPRU0rZkNIczE1RGVYazUvVG9NVUJWalM4N3FHQmFUSkdISWtDSHRRUkpnNDhhTlZGWldBaTFuU1NkTm1zU3NXYk1ZT0hCZysvTjJ0R2pSSW5idTNNbTExMTRMUUdOakkxLzg0aGU1OU5KTEQ2cmVhNjY1Qm1nNTA5dTJYRnRidThjK216WnQ0cS8rNnE4QTJMNTllM3VOYlcwQVc3ZHVQYWpYUFJLRy92VmZzKzdXVzJuZXZCbmduQW9ZQ3l6TmVpR1NKS2xMRExhUzFBVXBHTnQydXE1UFdSbWh1RGduZFR6eHhCUDA2ZE1IYUxuRzl0SkxMMjAvU3dxd2RPbFNQdi81eisvejhXMWhlSDhEUi8zbU43L2hZeC83R0ovNHhDY0F1T21tbS9ib0d2elZyMzZWcTYrK21qUFBQSE8vdGM2YU5RdG9PV1BidHR3eGhJY1FtREJoQXZmY2N3OEFYLzd5bDNuNDRZYzU3N3p6ZU4vNzNzZnMyYlA1ekdjK3czLys1My91OTNXT2hsQmNUSit5TW5iODduY0FwT0JVRExhU0pIVmJCbHRKNm9JSUo3VXRsNXg2YWk1TE9TeEprZ0RzMFEyNW85cmFXcDU0NGdtdXV1cXE5clpWcTFidGNhM3RCUmRjd0UwMzNjVGYvZDNmY2QxMTE3Rm8wU0p1dmZWV2FtcHFtRDU5T3NPR0RldFNMUi84NEFjQitNQUhQdERlOXZUVFQzUHNzY2V5ZVBGaU5tL2V6SFhYWGNlUUlVT1lNV01HOTkxMzMwSC92SWVqWk96WTltQWJXNit0bGlSSjNaUEJWcEo2a1FNRjIxbXpaakY2OUdqbXpadkhaei83V2RhdVhVc0lnVkdqUnJWM0k3NzAwa3NaTzNZc24vM3NaNm11cnVhbW0yN2lpU2VlWU5xMGFlM1g2azZiTm8wcnI3d1NnUHI2K3ZibGpsMlJIM3JvSWFDbEMvSlRUejNGejM3Mk0vN2pQLzZEdSsrK20rblRwek45K25UNjl1MTdkUDRoSkVsU2oyS3dsYVF1Q0xDcXJTdHkvZkxsT2F1ajQwQlErN3ZHRmxwR0svN09kNzdEeUpFajJ3ZGdhbXhzQk9ES0s2K2t1TFU3ZGNmdEgvbklSL2ppRjcvSTdiZmZ6dEtsUy9uakgvL0l4UmRmL0pZNnhvd1p3MDkrOGhOMjd0elphWjNYWG50dGUxZm1qb05IL2RkLy9SY0FyN3p5Q2ovKzhZOVp2bnc1TzNiczROM3ZmamYzM0hNUEkwYU00TzY3NytiaGh4L21wcHR1b3E2dWptSERoakZ3NEVCdXUrMDJpb3FLRHZGZjd1RFZMMXZXdmh4ZzVYNTJsU1JKa3FUdWJ3R2NWZ0d4QXVJTHc0ZkhwTDQrWnR0MTExMFg2enU4N3ViTm0yTlpXZGtlKzZ4ZXZUcCsvdk9mMytkelBQREFBL0c5NzMxdnZQMzIyL2Y3V3JObXpZbzMzWFJUdk9TU1MrTHExYXRqakRIVzFOUzg1ZlU2ZXNjNzN0RnArNVFwVTk3U1ZsZFhGNTk4OHNrNGVmTGsrSmQvK1pmeDJtdXZqZGRlZTIyTU1jWlBmdktUN2V0WFhYVlZuRFJwVW56cHBaZjJXKytSbHRUWHh4ZUdEWXR0eDN3Qm5KYnIzMEZKa2lSSk9pd1JRZ1VzYkFzNm0zLzR3NndHcmM1MEZtejM1NFVYWG9nWFgzeHhmTzIxMStKVlYxMFZaOCtldmM5OUd4b2E0a1VYWFJRLzk3blB0YmQxSmRobU1wbTRmdjM2ZU5sbGw3VlA1ZVhsZTZ6LzZsZS9hbi9NWlpkZDlwYmxqbTJkcldmRHBoLzhvRDNVVmtCVmhKNTV3MkpKa25vSXV5SkxVaGVFbHJOMjN3L3dBTUFiMy93bWc2KzlOaS91Wlp2SlpKZzFheGIzM25zdlgvLzYxem5oaEJPNDY2Njd1UEhHRzNucHBaZjQxS2MreGZEaHc5djNiMnBxNHE2NzdxSi8vLzY4OHNvcjNIenp6VXlmUHAzUm8wY0R1N3N6SjBsQ1kyTWphOWV1NVpGSEhxR3hzWkdQZmV4am5IcnFxWHZjRjNmcTFLbDdySGQzU1YwZGIzN3ptKzNyc2VXNGV3OWJTWks2TWIrQmxxUXVtZ2VsUmZBaXJTUGtEdjNidjJYTWozOE0rN2wxenRIVWRydWZ0bnZVN20zcjFxMDgvdmpqeko0OW16NTkrdkNWcjN5Rk04NDRvMzM3eG8wYitlWTN2OG1jT1hNNC8venptVHg1TW05Lys5dVpPWE1tdzRjUDU0NDc3cUN3c0pESEgzK2NPWFBtOE9xcnI3SjE2MWJxNnVxSU1SSkNZTktrU2R4MjIyMnNXN2VPY2VQR1VWcGF5dTIzMzg3OCtmUGJYK2VOTjk3ZzJHT1AzYU8yeHg1N0RJRHp6anVQazA1cUdYQjYxYXBWUFAvODgweWZQcDFCZ3dhMTc5dlduaFV4OHVwMTE3SDFmLzZucldWRkk1dzFHZXF5VTRBa1NaSWtIV1ZWTUxFQ0d0dTZxVzY0NDQ2c2Q1TnRzMnZYcnZpdi8vcXYrOXkrZnYzNmVOTk5OOFhmL2U1M01aUEo3SE8vRlN0V3hPOS8vL3Z4eVNlZmpMdDI3WXBQUGZYVUFWODdTWkpEcW5sdmE5YXNhVjlldDI3ZEh2UE85am5hTnR4eFI4Y3V5STJWVUo3cjN6bEprblJnbnJHVnBJTlVBWjhHdnR1MmZzem5Qc2R4ZDk0Sis3aUZqcnEvbU1tdzlwWmIyUGlkNzNScy9zeEUrRjZ1YXBJa1NWMW5zSldrUTFBQk53TjN0cTBQK291LzRJVDc3NmRneElnY1ZxVkQwZlRtbTd3K1l3YmJmL1dyanMwM1Q0Ui96MVZOa2lUcDRCaHNKZWtRTFlDL0QzQWZrQUpJRHg3TThYZmR4ZENQZmpSbjE5M3FJTVRJNXYvK2I5YmVjZ3VaYmR2YVdwTUlNODZGSCtTeU5FbVNkSEQ4NUNWSmgyRUJUQW53RStDa3RyWitVNll3NnZiYjZmK3VkeGx3dTZNWTJmbUhQN0QrdHR2WU5YZHV4eTByRTdodUVzekxWV21TSk9uUStJbExrZzdUWXVoWEMzY0ZtTkd4dmQrRkZ6THl0dHNZY1BIRkJ0enVJRVoyUFBVVUc3NzJOWGI5K2M5N2JBcHdid25jTWg1MjVhZzZTWkowR1B5a0pVbEhTQVdjQjN3RGVHZkg5cEt4WXhsMnd3ME0vY2hIS09od3YxaGxSL09tVFd6NThZL1pmUC85MUM5YnR2Zm1Qd0wvUEJHeWREOGhTWkowTkJoc0pla0lpaENxNEQwUi9oVW82N2d0RkJZeThQTExHZnlCRHpEdzhzdEpkN2hYcTQ2c3pQYnRWRC8yR05zZWZKRHF4eDhuTmpYdHZVdGxnSDhwZzk4RmlMbW9VWklrSFRrR1cwazZDbG9EN3RRSU53RWZBTklkdDRlQ0F2cGZkQkVETDcrYy91OTRCeVZubmtsSXB6dC9NaDFRekdTb2Yra2xkdjdwVDFRLzloZzdmLzk3WW5QejNydGxnSWVBNzVYRFhBT3RKRWs5aDhGV2tvNnk1K0M0TkZ3ZjRNUEFxWjN0a3g0d2dMNlRKOU52NmxUNlRaMUszMG1UU0pXV1pyblMvSkhVMWxLellBRzc1c3hoMTV3NTFNeWJSMmJIam4zdHZpekN6elB3d1Btd05wdDFTcEtrN0REWVNsS1dSQWdWY0U0S3JvM3dsOEFKKzlvM0ZCYlNwN3k4SmVoZWNBRWw0OFpSZk5KSmhLS2lMRmJjUGNUR1JocFdyYUoreVJKMlBmc3N1K2JNb2JheXNyUHV4UjJ0RHZEL0V2amZpZkNDWjJjbFNlclpETGFTbEFPdElYZDhnUGNFdUN6Q080RDlwdGFRVGxOMDRvbVVqQjFMeVdtblVUeDJiUHR5NGFoUitUM3ljb3cwclY5UC9kS2wxQzliUnYzU3BUUXNXMGI5c21VMHZ2b3FNWk01MERNMEFIOENmaHZodHhOaHNXRldrcVRlSTQ4L0JVbFN6MUVCZlFKY0dGdnVpM3RCaFBPQmZsMTlmS3B2WDByR2pxVnc5R2dLUjR5Z1lQaHdDa2FNNkhRNW0yZDlZMk1qelpzMjBiUnhJODBiTjNhNjNMUjJMZlhMbDVQVTFCek1VKzhNOEh5RVp3UE1qZkRuaVZCN3RINE9TWkxVdlJsc0pha2JtZ1hwazJFOGNGNXNtWi9ST2gxL3VNK2RIamlRZ3VIRFNROFlRQ2d1SmxWY3ZIdGVWTFJIVzhmMjJOaEkwdEJBYkozYWx6dTB0ODB6TzNiUXZHa1RtZXJxd3kwWFlBM3dNdkJ5Z01YQTh5dGg4VFV0ZzBGSmtpUVpiQ1Vwbnl5R2ZnMXdlZ2JPQ0x2RDdobkFLZXcxOG5LZXlRQXJhQTJ3RVY1T3c4dkY4TXA0MkpYajJpUkpVamRuc0pXa0htQXhGRFhDQ1FrY204QXhLVGdtdGs0QmptSFBxVThXUzZzRjNteWJJcndaV3FjRTNreTFURzhVd2VyeDBKakZ1aVJKVWc5aXNKV2tYbVl4OUt1RkVRSDZKbENTZ3VJSUpXRS9jMW9HdG1xTTBCQ2dmbC96QkJwU0xlczFmV0NqWjFzbFNWSTJHR3dsU2Z0VlZsWTJFL2dLUUZWVmxlOGJraVNwMjBubHVnQkpraVJKa2c2SHdWYVNKRW1TbE5jTXRwSWtTWktrdkdhd2xTUkpraVRsTllPdEpFbVNKQ212R1d3bFNaSWtTWG5OWUN0SmtpUkp5bXNHVzBtU0pFbFNYalBZU3BJa1NaTHltc0ZXa2lSSmtwVFhETGFTSkVtU3BMeG1zSlVrU1pJazVUV0RyU1JKa2lRcHJ4bHNKVW1TSkVsNXpXQXJTWklrU2NwckJsdEpraVJKVWw0ejJFcVNKRW1TOHByQlZwSWtTWktVMXd5MmtpUkprcVM4WnJDVkpFbVNKT1UxZzYwa1NaSWtLYThaYkNWSmtpUkplYzFnSzBtU0pFbkthd1piU1pJa1NWSmVNOWhLa2lSSmt2S2F3VmFTSkVtU2xOY010cElrU1pLa3ZHYXdsU1JKa2lUbE5ZT3RKRW1TSkNtdkdXd2xTWklrU1huTllDdEpraVJKeW1zR1cwbVNKRWxTWGpQWVNwSWtTWkx5bXNGV2tpUkprcFRYRExhU0pFbVNwTHhtc0pVa1NaSWs1VFdEclNSSmtpUXByNFZjRnlCbDI0UUpFLzRRUW5obnJ1dVE4bEVJNGFwYzF5QnB0eVJKZHFWU3FXY3FLeXViY2wyTEpPVlNRYTRMa0xMTlVDc2R1aGpqdzdtdVFkSnVJUVJpalBjQk4rYTZGa25LSllPdGVxMnFxaXA3TEVoZFZGNWUvaG5nWGJtdVE5SnVNY1lyQVVJSS9YTmRpeVRsbXNGV2tuUkFsWldWM3dXK20rczZKTzFXVmxZMkUvaEtqSEZacm11UnBGeHo4Q2hKa2lSSlVsNHoyRXFTSkVtUzhwckJWcElrU1pLVTF3eTJraVJKa3FTOFpyQ1ZKRW1TSk9VMWc2MGtTWklrS2E4WmJDVkpraVJKZWMxZ0swbVNKRW5LYXdaYlNaSWtTVkplTTloS2tpUkprdkthd1ZhU0pFbVNsTmNNdHBJa1NaS2t2R2F3bFNSSmtpVGxOWU90SkVtU0pDbXZHV3dsU1pJa1NYbk5ZQ3RKa2lSSnltc0dXMG1TSkVsU1hqUFlTcElrU1pMeW1zRldraVJKa3BUWERMYVNKRW1TcEx4V2tPc0NwS1BwckxQT09xNmdvT0JMblcwckt5dTdwK042YzNQejF4Y3RXclEyTzVWSmtpUkpPbElNdHVyUlRqdnR0QTByVnF4NGZ3amhtRTQyMzlpMkVHTjg4N1RUVHZ2VW9rV0xzbGlkSkVtU3BDUEJyc2pxMFdiUG5wMUpwVklQZDJIWGgyYlBucDA1NmdWSmtpUkpPdUk4WTZzZUwwbVNCME1JSHovQWJnOW1wUmhKa2c3UnhJa1R6NHd4RG1wYmp6RytyWFh4YmVYbDVWTTc3RnBkV1ZuNVluYXJrNlRjTXRpcXgwdWxVczhrU2JJMWhEQmtIN3RzR1RodzRETlpMVXFTcElNVVkveWJHT090bld6NnV4amozM1ZZdnhQNHB5eVZKVW5kZ2wyUjFlTlZWbFkyaFJBZTJjOHVqL3p4ajM5c3pscEJraVFkZ2lSSmZ0SEZYZTJGSktuWE1kaXFWd2doN1BOTlBwVksrUUZBa3RUdExWeTRzQkpZdmI5OVFnaHJxNnFxNW1lcEpFbnFOZ3kyNmhXcXE2dWZBblowc21uSDl1M2JuODUyUFpJa0hZSUlQTFMvSFpJa2VRaElzbE9PSkhVZkJsdjFDaXRXckdpSU1UN1d5YVpIVjZ4WTBaRDFnaVJKT2dRSDZvNGNRdWhxZDJWSjZsRU10dW8xOXRFZDJXN0lrcVM4OGNJTEx6d0hyTzlzVzR6eHpaTlBQbmxlbGt1U3BHN0JZS3RlSTRUd0c2QzJRMU50Q09HM3VhcEhrcVJEa0FDZDNwODlsVW85N0QzWkpmVldCbHYxR3BXVmxiWEFFMjNySVlSZnQ3WkprcFEzVXFsVXA5Mk5EMkxVWkVucWNReTI2bFZpak8xZGo1TWtzUnV5SkNudm5IamlpWDhHTnUzVjdEM1pKZlZxQmx2MUtrVkZSWSszTGZmcDArZngvZTByU1ZKMzFOcmQrSmQ3Tlh0UGRrbTltc0ZXdmNyenp6Ky9BM2dNZUhUdTNMazdjMTJQSkVtSFl1L1JqMk9NZGtPVzFLc1Y1TG9BNlhETWpLUTJ6V2R3VTVyaE1XRklTRkVjQXNVa0ZNZEFVY2RsQXNVaFV2ejY3STFOSVVXODhUNXVqWUVHSWcwaDBraUtocmpYY2t4b0NDbTJGbWJZTkh3UzIyWUc3dzBvU2VvVy90QnhwYkd4MFh1eVMrclZRcTRMa0RwejAzS0s2M1p3VWtnNE5SVVlsY0NJRUJoT3duQUNJNERocmRNd0lIMHd6NTJwTFNER1NFSGZneDQ0TWdOc3B1VzZwazFFTnBKaVU0eHNTc0hHSkxJK3BsaGVPb0JWLzNFcTNodFhrblJVVFpnd1lVMEk0VGpnamFxcXFwRzVya2VTY3NrenRzcVpEODBpUGZBRTNoWUtHQnNTVG8yQnNTa1lHMkZzUXpVbnBDQkZnRWpyTnpEdEM0Y24zZWVRTDBGS0E4ZTBUaTIxeFBZWklVQ0kwRkJOTXFPQzF3SXNUMkJaaUN3anNDekpzTHg2TmEvUHZnWnZ4U0JKT213aGhFOEN2d29oZkNMWHRVaFNybm5HVmxuejhSY1luY2t3aGNqVUFGT0FNNEdpdzNuT1ZFalROejJFdmdWRDZaTWVURkdxbEhRb29pQlZURUVvb2lBVVU1QnFuYmUycDBQTFMyWmlJODFKQTgyeGtlYllRSFBTT205dHo4UkdHcE02YWpQYnFHbmVRazFtSzBrODdFemFDTHdFekltQnVlazBjKzg1aDNXSCs2U1NwUHd6TTVMYThqejlNaWtHSm9HQlNXQlFqUFFIQ3ZlZVVpa0s0bDV0elhVRkpZcytQLzV6WjMxejhaMEZmWnByZ1NhZ0tVQlRrdERjdHQ0MnBWSTBob1NkUUhVcVVwMU9xUDZQODloSklPYmd4NWVrSThwZ3E2UGlRN05JRHp5WjhhbklsQUJUSWt3RlR1anE0L3NXREdWNDhja01MejZKb1VWajZGOHduTDRGUStsWE1LeDkzcTlnS0tYcGdZUXNqWUVXU2FqTFZMT3JlUXU3bWpkVDAyRytzM2tUV3hwZlkxUERTalkxcktLbWVjdkJQUFhxQUhNaXpFMENjNnRYc3RpenVwS1Vmejc2QjBvSytqQXlsV1owQ0l3bU1qcUIwU0V5QWhnWUFvTWlER1RQNmJBK2kyMnJHc1Rnc3UySDh4UUpzQU9vQnFxSmJHOWJqb0dOS1ZoSFlGMk1yRXN5ckNzZHdub3Z0NUhVSFJsc2RjUjhkQ0dEaWhNdWovQitJcGZROG9hOVQvMExoak9xOU16V0FMdm5WSnJlNzBPN3Zkck1kalkzckdvTnVydW45WFV2c2JONTcxc1B2a1UxZ2FjaVBOeVU0dkVmVGVDd1ByRklrbzZNRHkybWFGQU5wNFlVNHlLY0VlQjRXZ01zTUJvWW11c2FzMlF6c0M3Q3VnRHJnZGRENUdYU0xObGF6SXJaNDJuTWRZR1NlaCtEclE3TGpBcjZoTWdIazhEZkJIZ1grN2h1dXlqVmh4UDZsRE9tN3lURzlKM0VpWDBuTWFUb0JFSXYreFdNUkxZMnJ1YlZtdm04MWpxdHJxMmtNYW5kMTBPYUkvd2hGZm1mR1BqRmZSUFo1NDZTcENQanB1VVVOMVF6TmdUR3hjaDRBdU9JakFOTzVRaVBUMUtjNmt0cGVtRDdWSkllUUVFb0loMEsyNmRVS05oanZlTUVrSWxOblU1SmJONWp2VGsyVXAvWlFWMm11bjFxU0dxTzVJOEQwQXdzaTdBa0JVdVN3T0owd3BMQ1FTejNUSytrbzZsM3BRb2RNVGRXY1haTXVCSDRhMkRBM3R2N0ZnemhySUZYY0VxL3FZenBPNGxSSmVOSUJjY3E2MHdTbTFsZnY0VFhhdWF6WXRjY0ZsVS9TazN6MXM1MnJRN3dVMUxjZDI4Wi81ZnRPaVdwUjRxRTYrY3pKaFF3T1JXWkhHRXk4SFlPY3NSOWFCbjNZV0RoU0FZVmptNlppa1l6dUhBMEF3cVBwVTk2VUljQTI3WThJT2Z2alpuWTlKYXdXNWVwcGphem5lcW1EV3h2V3NmMnh2VXQ4NloxVkRkdE9OVHhKakxBSWlMekNNeExwWmwzenptczl2cGVTVWVLd1ZZSDVmcEt6ZytSTHdkNDc5N2JCaGFPWk1LZ3E1Z3crQU9NN1RjdDUyL1crU29UbTFpKzYwOVViWHVRaGRzZlprZlRHMi9aSjhLdlkrQnJENVR6WEE1S2xLUzg5c25GOU12VWNuRk1NWjNJZE9CdFhYM3MwS0lUR0ZrNmptTkx6bUI0OGNrTWJnMndnd3BIMDc5Z0JLbHcwSGs0cnlReHc4N21qYTJCZHgzYm10YXhxV0VsYjlTL3pJYTZKV3hwWEgwd1QvYzZnU2RDd2hQcFBqeDk5M2gySGEyNkpmVjhCbHQxeVNjV2NGb204RDNnMG83dGc0dU9wM3p3aHlnYmREVW45VHMvYXdNNTlSYVJoRlc3bnFWcSswTlVicHZOdHNZMWUrL3l1M1RrMC85MUxrdHpVWjhrNVl2UHphTzB0cGkvaUpHL3BlVzlySEJmK3dZQ1E0dFBaRlRKT0VhV2ptK2RqK1BZa3RNcFR2WExYdEY1cUQ2emt6ZnFYMkZEL1pLV3FXNEo2K3VYc0tYaFZlTCtUODQyQWsvR3dFLzZOZkRvdHlkVGw2V1NKZlVRQmx2dDE0Y1dVelM0bG44aThHV2d1SzM5eEw3bjhlNWpibWJDb0tzOE01c2xTV3htNGZhSGVmTE51M2kxNXZtT214b0kzRTdrVy9kTnBDbFg5VWxTZC9TSkJaeVdnWDhrY0MyZFhEb0RMVjJJVCtnemtiSDlwekcyM3pSTzdqY2w3d2N4N0c3cU10V3MyRFdIWlR1ZllkbXVaM2k5dG5KL1hacDNFUG5mTlB5N1g5eEs2aXFEcmZicCt1YzRKbFhBSThCNWJXM0hsWjdGTmNkL2g5UDZ2eXVIbGVtVm5iOW4xcHJQc3E3dXhmYTJBTStGUXE2ODUydzI1ckEwU2VvV1ByNkFDWm5BRndOY3pWNmZkMUloellsOXoyZHN2Mm1NN1QrTmsvdE45a3hzbHRWbmRyS3laaDdMVzRQdXF6WFBkeFowSS9DTG1QQnY5MC9paFJ5VUtTbVBHR3pWcVJ1ckdCY1RIZ2ZHUU11b3hsY2Y5eTNlTVd5R1oyaTdpU1EyODZmTjkvTGcyczkzSEZYNXRaRGlmZmVXc1NTWHRVbFNybnhzRHYwTFN2azNJcCtpdytlY1ZFaHpSdjlMS0IvOEljNFo5SDc2RnZTV08vUGtoMTNObTFtNC9XRXF0ODFtNmM3Zjd4MXlJL0FmemZWODZZZFQyWm1qRWlWMWMxNFFxYmVZVWNISW1QQTByYUgybUpLeGZPSDArYnh6K0NlUGVxaTk1WlpiV0w5Ky9RSDMyN3AxSzkvNjFyZG9iRHo0VytWbE1obkt5OHYzdWI0L05UVTFUSjgrL2FCZjgyaEloUUxlT2Z4VGZPSDA1em1tWkd4Yjg1aVk4TlFuNTNOc0xtdVRwRnlZVWNGNUJTVXNKdklQdEliYS9nWERlZS9JZitIZnpueU5UNS82RzZZTSsvdWpIbXA5THp0NC9RcUdjZUd3Ry9qc3FiL2ozODU4bGVuSGZwRitCY1BhTmdmZzB3VWxMSjVSc2JzWG1TUjE1S2szN1dGR0JZWEFMR2dKUnNlVm5zWE5wejFEbi9TZ28vN2F5NWN2Wi8zNjlZd2FOZXFBKy9idjM1K2xTNWZ5bWM5OGhrc3Z2WlM3N3JxcjAvM3E2dXFvckt3OFlqVW1TY0xHamZ2djZac2tDWXNXTGVMcHA1L21NNS81REFVRlIvZS8yYWpTTS9ubjA1L25ycVhUV0Z1M0NHQmtKc1dzR1JWYzdEVzNrbnFMNnl1NWlNaXZnTDdRMHRQb3NtUC9tWGNmY3pORnFUNVpxNk9udkpmbDB1Q2k0M24vNkgvbHZTUC9oU2ZmdklzbjNyaURwcVFPNEhqZzZSa1ZYSEhmUlA2UTR6SWxkVE4yUmRZZWJxamtoaEM1RDJCUTRTaStjTVo4QmhXT1BtcXZOMy8rZlA3cG4vNEpnS2FtSnBJa29iaTRlSi83UC9QTU0rM0xXN2R1NVp2Zi9DWmYrOXJYS0RHRmI1d0FBQ0FBU1VSQlZDb3E2blQvOHZKeUtpc3J1ZWlpaS9ab3I2NnVadURBZ2Z0Y256RmpCdGRlZSsxYm5tL256cDI4ODUzdjNHUGZObE9uVHVYMjIyL24wa3N2SllUQTVzMmJlZmJaWi9kWjI1RzJyWEV0MzNqbFBMWTN0WjhsdU9HK2lUeVFsUmVYcEJ5YVVjSHB3QXUwRG5JNHB1KzUzSGpTTHhoUzFPVzcrQnlXbnZoZTFwMXNiWHlkZTFaZXplcmFpcmFtQnVDYyt5YnlTZzdMa2lSMVZ4K2FSWHBHQlV0blZCQm5WQkNmM2Z6am1DMXZ2dmxtdk9LS0sySlRVMU9NTWNZMWE5YnNkLyt5c3JJdVBXOW4relUzTisvUnZ2ZjYvdXpZc2VPQSs3Nzg4c3R4MGFKRnNheXNMRFkwTkhUcGVZK1VlWnQvRk51TzM0d0tsczZNWG00Z3FZZUxoQnNyZUxydGI5OTNsbDBhR3pPMVdmM2IyNlludlpkMU40Mloydmp0WmUvZS9SNjNnS2VJbnFDUnRKdGRrZFZ1MEJqS2dMSFFjZ1A2U1VNK25MWFgvdWxQZjhvSFAvakI5bTY3VjExMUZRc1dMT2pTWXlkT25Namd3WVBiMTdkdDIwWkZSY1UrOTArbjAzdDA2VXFuMDh5ZlA3L1RmZXZyNjduaWlpdmUwdjd1ZDc5N2ovVkhIMzJVa3BJU0FFNC8vWFJlZlBIRnR6d21HODRiOHRmOGF2MXRiRzE4SFdEc2hvV1VBZnYreDVDa1BEZWprak1qWEFUUXQyQUlmemZtSnhTbVNuTlNTMDk1TDN2eHhSZjU2RWMveXQxMzM4MTN2L3RkVnExYXhkdmU5amErK3RXdmNzWVpaM1RwNXpuU0NsT2xmR3pNVC9qSzRqT296V3lId01VZnIyRDhQZkJTVGdxUzFPMFliTFZibXJGdDkwNC9zZTk1V1J2OWVPdldyVHo1NUpQODRoZS9PS1RIRHhnd2dDZWZmTEo5ZmUrdVdnQy8rYzF2dU9PT085clhNNWtNNlhUNkxmc2xTY0tqano3S29FR0QydGUzYnQyNjMydWJ5c3ZMU1pMa2tHby8wbEtoZ0JQN250Y1diSWtKWXpIWVN1ckJZcUE4dEw1M2pSOXdHUU1LajhsSkhUM3h2ZXloaHg3aWU5LzdIa1ZGUlh6cFMxL2lhMS83R2ovNzJjOE8rbWM3VWdZVUhzc1pBOTVONWJiWkFHUmdBZ1piU2EwTXRtcVhpaHpYK3RtQUlVVW5aTzExRnk5ZVRFMU5EVmRlZVdWN1c1SWtiL2ttdWVNYmZrYzdkdXpZWTk4ZE8zYThaWi9MTHJ1TXl5NjdESURhMmxvdXZQRENUdC9nenp2dlBQcjB5ZDRnSTBmRDBBN0hMclFNdENGSlBWYUlER2hiTGtrUDJOK3VSMVZQZkMvN2gzLzRCNFlOYXhtWitOcHJyK1hUbi80MFNaS1FTdVh1S3BmU2RJZnJnZ1A5YzFhSXBHN0hZS3QyU1dCdDI3ZmVXeHRYWisxMUw3end3ajBHMGdBNDk5eHo5L25tdjdldWZNdmRGWTJOallRUU9oMjhZKzhQSnQzWmxnN0hMc0thSEpZaVNkbFExYmJ3eW82bnljUW0wcUV3NjBYMHhQZXlvVU4zM3hhcGYvLyt4QmhwYm03TzJxQ0llMnVPamJ5eTgvZTdHeEpleUVraGtyb2xnNjEyeTdDc2JhaWhWVFhQa2NUbXJIVkg3ZzZxcTZ2cDMzL1BMMzlEQ1BUcjEyKy9IMHltVFp0R0NOMWovSW9rTnZOcXpmUHQ2eUhGc2h5V0kwbEhYZU5PS29yNjh4b3dabVBEY2g3YmNEdFhqdnBhcnN2S21aN3dYcll2ajYzL0twc2JWcld0dnRwVXMvdExEVW5xUGFsRkI3VDlOYW9HbjhReVlPeld4dGVadi9Wbm5ELzB1cVA2bXRPbVRldTBQVW1TVHJkOS8vdmY1KzF2Zi9zZWJYdDMzK3JzZXFOOTJiRmpCekZHU2t0TCtkM3Zmc2Z4eCsvWmMzZmJ0bTNjY3NzdEFQejNmLzgzbDE1NkthTkhqK1o3My9zZUgvM29SeWtwS2VHOTczMHZtVXlteTY5NU5EMi85YWZ0MTljQ3kwWk84RTFmVXMvMm8zZFJmME1sTjRYSW93Qy8zdkIxbXBONnJocjlEVktoNis4SGg4UDNzcU1yaVJrZVduY3JUNzY1K3o2L0lmSVBQM29YOVRrc1MxSTNZN0JWdTluWGtMbWhranZiN21QNzhMb3ZjRnIvaXhoY2ROeFJlODI5dTIyMU9mZmNjL2U1Ylc5N2Q5ODZHQys4OEFLMzNub3J6YzNOakJvMWl0dHV1MjJQN1hmZWVTZW5uSElLQUpzM2IrYVh2L3dsbi9yVXA0Z3g4dXRmLzVwcnI3MldUWnMyOGVVdmY1bHZmL3ZiUU1zQUhHMHV1T0NDOXVYOURkcHhKR3hyWE1zdjEzMnhZOU8zWmdhNng2aFdrblFVM1YvT1l6TXFtVWxrSnNEdjNyeVQ1YnYrekY4ZS8xMU83SHZlVVgvOW52aGUxbDJzcW5tTy83Zm1NN3hXczN2RTV3aGZ1ZTljZnAzRHNpUkozZDJNQ2dwblZQRG50dnZFM2I3NHJGalR2QzNyOTZ1Yk9ISGlmcmQzdlAvZXJsMjc5dGhXVzFzYk01bE1YTGx5WlR6Ly9QUGY4dGlhbXBvdTNiL3ZzY2NlaTVkZmZubXNxNnVMTWNaWVZWVVZyN2ppaWhoampDKzk5Rkw4NUNjL0dXT01jZjM2OWZIODg4K1BQLy81encvNG5FZExUZk8yK05YRmIyKy92OStORmZ4cFJnWFp2OGhNa25Mb3hncitjVVlGU1lmN2VjZDdWbDRkbCszOFUweGlrdlcvemI2WEhab2tKbkhaem1maVBTdXY3bmh2OWppamdtVEdBajZYNjk4elNkMVQ5NzZZUWpreG80S1J0QXpHY1N6QU1TVmorZmhKRHpLcTlNeXMxWER1dWVmdTk5NS9VNmRPWmM2Y09aMXV1Lzc2NjNueHhSY3BMaTdtd3gvK01CLy8rTWYzMk43WTJNZ1h2dkFGN3JycnJrNGYzMmJEaGcxczNicVY4ZVBIQXkxZHlsNS8vWFhHakJsRGpKSDYrbnBLUzF2dWxUaDM3bHhPT2VVVWpqa20rN2VaV0YvM0V2KzE4Z05zYkZqZVhucEJRdG5kazNnajY4VklVbzdkV01VRk1lRUJZRnpIOXVQN25NUDVRNjZqZlBBSEdWeVVuUUhqZlM4N09Gc2FWMU8xN1JjOHQrVW5ySzFidFBmbWw1TEFEUStVODF3dWFwUFUvUmxzMWFrYnF4Z1hFeDRIeGdBVXBmcHc5WEgvSCs4WWRtT3ZHbENxTzB0aU0zL2FmQzhQcnYwOGpVbHRXL05ySWNYNzdpMWpTUzVyazZSY3VtazV4UTNiK1F5Qlc0RGhlMjgvcWUvNW5Ebnd2WXp0UDQweGZTWlJtQ3JKUVpWcVN1cDV0ZVo1bHUxNmhoZXJIOStqdTNFSEd3bmN1YTJFNzg0ZVQyTzJhNVNVUHd5MjJxZnJuK09ZZEFHL2pIQitXOXZvMHJkenpmSGY0YlQrN3lMNDY1TVRrY2pTblg5ZzFwclBzcTd1eGZiMkFNK0ZRcTY4NTJ3MjVyQThTZW8yWmxUUWg4akhDTnhNNnhlMWV5c0l4WnpVNzN6RzlwdkdxZjJuY1hMZkN5aE1sV2EzMEY2aU1hbGxWYzJ6TE52NURNdDJQc09yTmMvVEhCdjJ0ZnRyQk83czI4QVB2ejJadW16V0tTay9tVXkwWHpNcUtDVHdUMFJ1QTRyYjJrL3NleDZYSFBPUGxBMzZnR2R3c3lTSnpWUnRmNGluM3Z6M1BXN3BBelJFK0dxQU8rK2JTRk91NnBPazdtcG1KUFZHQmU5SVV2d3RrUThCL2ZlMWJ6b1VNcWJ2dVJ4WGVqWWpTOFl4cW5ROEkwdkcwYjl3aEYvb2RsRWtzclBwVGRiWEwyRkQzUkkyMUM5aFRlMExySzZ0SUJQMyt6YTFrOERzbU9Fbm84L2x6dzZBS09sZytCZGFYWExEODR4TnBmbGVoUGQwYkI5Y2RCemxnejlFMmFDck9hbmZCWVMyRytIcWlJZ2tyTncxajRYYkg2SnkyMnkyTmE3ZFkzdUEzeVlaUG4zL2VkNnZWcEs2WWtZRmZVTGc0aGlaRHJ3WE9LRXJqK3RiTUlTUkplTmFwdEp4akNvWng3RGlreGhVT0xyWGRtVnVTdXJZM3JTZXpRMnIya1BzK3ZyRmJLaGJRbTFtVzFlZlpqWHc2eEI0SWthZXZtOGl0UWQ4aENSMXdtQ3JnM0o5SmVlbklsOEMzcmYzdGdHRnh6SmgwRlZNR1BRQnh2YWZSam80S08raHlNUW1sdTE4aHFydEQvTEM5bCt5bzZuVE1hQWVCNzUyMzBTZTcyeWpKS2tMSXVINktrNVBSNmJGd0dRaWs0R1REL1pwK2hZTVlWRGg2SmFwYURTRFcrZHRiUU1MUjFLYUhwZzNBYmdwcWFjdXM1M3FwZzFzYjFyUDlxWjFiRzljeDdiVytmYW1scW1tZWV1aFBQMktDUE5DWkY2UzRrOFBsUEVLZ1hpa2Z3Wkp2WS9CVm9ma3hpck9KbUZHaEw4R0J1Njl2Vy9CRU40KzhISk82VGVWRS90T1lsVEplTHNzNzBNU20xbGZ2NWhYYSthell0Y2NYcXgrYkY4ZkZxcUovRTlJYy8rOVpmeGZ0dXVVcE43Zyt1YzRKcDJtUEFtTUM1RnhCTWJSTXNMeVByc3ZkMVZCS0tJMFBZalM5TUQ5VEFOSWh5TFNvYkREVkxEWCt1NEpXcjRRN1h4cTNtdTlrYnJNRHVveTFYdE4yL2RZYjQ1SFpJeW1uY0FTQW91SkxJbVJKZWtpS2gwSFF0TFJZckRWWVpsUlFaOFl1VG9FL2dhNENPZzB2UmFtU2ptaFR6bGorazdpeEw2VEdOTm5Fa09MeC9TNjY1VWlrUzBOci9GYTdYeGVyWm5QYXpYeldWMWJTVk95ejNFeG1vSGZ4OGovaE1DRGR0R1NwQnlJaEU4dTRMaW1OT05Ta2ZFSmpBdUJNNGdjRDR4a0grOTl2VUF6c0lIQUdpSkxpQ3lKS1piRUpoWS9jQjdyUEJNcktadDZWNnJRVWZYUmhRd3FUSGhmZ0t1SVhFSW5aM0k3Nmw4d25KR2w0eGxlZlBKYnBqN3BRVm1xK3Vpb3pXeG5VOFBLdDB3YjZoYXpzM25UZ1I1ZUhlSEpBQTgzcHZuMWp5YXdQUnMxUzVJTzNzeElhdU1DUmpTbUdSMFNScWNDb3hJWUhTS2pDWXdHUmdNamdFRkF2bHlqMHdoVUF4dUJkVVRXeGNDNkZLd2pzQzVHMWlYTnJEdnVQRFk1d0pPazdzSmdxNk5pWmlTMXZwTHhBYWJFeUJRQ1U5bkhyUlk2MDdkZ1NIdklIVm8waG40RncraFhNSXkrQlVQcFZ6QzBaVGs5bEQ0Rmc3STJZRlVrb2JaNU96V1pMZXhxM3N5dTVwWjVUZXQ4YzhPcmJHcFl5ZWJHVlFkNzNkRnJST2FFd053SWMwZVZzOWdQQ3BMVXcwVEM1NTZscEtHQWdURXdNTUxBSkRDSWxpK0JCd0lESXd4S3RYUjVMdHg3aXBHQ3p0cGJuNzFwN3lrRW1qdHJqN0NEbHRCYURWU0h5UFlBMWFGbHVicTJodTAvZWhmMTJmZ25rYVFqeVdDcnJQbFlGYU1LRXFZQVV3Tk1pWEFtSFc0aGRDZ0NLZm9XREtGdndWRDZwb2RRbUNxaElCUlJrQ29tSFlvb0RDM3pnbFJ4UzNzb3BpQlZCRUJ6MGtoemJLQTVOdEtjTkpDSmpUVEZsbmx6MHRMZWxOUlRrOWxLVGZNV2FwcTNFZzgvYnpZRWVBbVlFMkZ1YzRxNVB5eGovZUUrcVNTcGR6bm5uSE1HcFZLcGJRQlZWVlYrbnBQVTYvbUhVRG56b1Zta2g1N0s4VW1Hc1FST0pUS1d5RmdDWTJrNXU1dXY5dzVLZ0ZlSkxDZXdqTUN5a0xBc0ZMQjh5M0xXekw2R1RLNExsQ1RsTjRPdEpPMnB0dzUyb0c2Z05lQzkxanI5cnVPMkR5Mm1hSEFkSjhYSTJGUmdWSVRoRVlhSHlJZ1FXcFpwdVdacEdKRE9Vc2taWURPd01jQ21HTmtVUTh0eWdFMUpaSDBJTE50V3lxclo0emtpUTBwS2tpUkpPakNEcmJxbDFtRDRTdXUwVHpNanFUWFBNaWhkeElpUVluRElVSnhKVVV4Q2NRcUtrcmJsUUZFQ3hTRlNUR2p0L2h4cGlJR0dGRFFra1VaU05LUVNHaEphbHRNSkRURk5RMHpZbG1sazQvRVhzTjFyWHlWSmtxVHV4MkNydk5ZYU5MZTJUbDFTVmxZV3dhNWJraVJKVWsrUnI5Y3dTcElrU1pJRUdHd2xTWklrU1huT1lDdEpraVJKeW1zR1cwbVNKRWxTWGpQWVNwSWtTWkx5bXNGV2tpUkprcFRYRExhU0pFbVNwTHhtc0pVa1NaSWs1VFdEclNSSmtpUXByeGxzSlVtU0pFbDV6V0FyU1pJa1NjcHJCbHRKa2lSSlVsNHoyRXFTSkVtUzhwckJWcElrU1pLVTF3eTJraVJKa3FTOFpyQ1ZKRW1TSk9VMWc2MGtTWklrS2E4WmJDVkpraVJKZWMxZ0swbVNKRW5LYXdaYlNaSWtTVkplTTloS2tpUkprdkthd1ZhU0pFbVNsTmNNdHBJa1NaS2t2R2F3bFNSSmtpVGxOWU90SkVtU0pDbXZHV3dsU1pJa1NYbk5ZQ3RKa2lSSnltc0dXMG1TSkVsU1hqUFlTcElrU1pMeW1zRldraVJKa3BUWERMYVNKRW1TcEx4bXNKVWtTWklrNWJXQ1hCZlF5NlhLeTh1SDVMcUkzaWJHQ01Da1NaUEdIb25uYTJwcTJwVktwUnFQeEhNcE55b3JLN2NDU2E3cmtDUkowcUV4Mk9aUVdWblp3aGpqV2JtdW83ZHFibTVlZWlTZUo0VFFIcGFWbjhyS3l0WlhWVldOem5VZGtpUkpPalFHMjl4cUM3VmJjbHBGN3pNWVNNVWprRVpEQ0tGMTBXT1l2NFlDbzNKZGhIUWtuWDMyMmFQVDZmU0VYTmVobzJwUXJndVFwTzdFWU5zTlZGVlZEY3QxRFRvMFpXVmxFVHlHK2F6dEdFbzlTVHFkWGd3TXpIVWR5bzZ5c3JMcVhOZXd0eGhqRWtKWUVXTnN5SFV0NmpXYVFnaDNWVlZWUFpiclFwUWJCbHRKa25xZXRsRDdlRTZyME5IMnZ0YjVnSnhXMFluV0RrMFRkM2Rza3JMaW5ZQy9kTDJVd1ZhU3BCNnFxcXJxOGx6WG9LTm44dVRKSnpjME5Md24xM1hzTGNZNEV4Z2VZN3dqbFVyOU90ZjFxT2RMa3VUOUlZU2I4Y3U4WHMxZ0swbVNsSWZtelp1M0VyZzcxM1hzYmNLRUNaTkNDQjhKSVN5cnJLeWNrK3Q2MVBPVmw1Y1BpekhlSEVKb3puVXR5aDN2WXl0SmtpUkp5bXNHVzBtU0pFbFNYalBZU3BJa1NaTHltc0ZXa2lSSmtwVFhETGFTSkVtU3BMeG1zSlVrU1pJazVUV0RyU1JKa2lRcHJ4bHNKVW1TSkVsNXpXQXJTWklrU2NwckJsdEpraVJKVWw0ejJFcVNKRW1TOHByQlZwSWtTWktVMXd5MmtpUkprcVM4WnJDVkpFbVNKT1cxZ2x3WDBGdE1tRERoQk9DbklZUVVFR09Nc2NPMk9TR0VRT3VHVkNyMTRjckt5dGR6VmFzNjV6SE1meDVEU1pLa25zbGdteVVMRnk1OHZheXNiQ1J3RWtEcjUyZGFsNmQwV0Y1WldWbTVKdnNWNmtBOGh2blBZeWhKa3RRejJSVTVleUx3WUJmMmU3QjFYM1UvSHNQODV6R1VKRW5xZ1F5MldSUkNPT0FINmxRcTFaVVAzY29SajJIKzh4aEtraVQxUEFiYkxLcXNyRndRUWxpN24xM1dWRlJVTE1oYVFUcG9Ic1A4NXpHVUpFbnFlUXkyMlpVa1NmTFFmclkvaE4wZnV6dVBZZjd6R0VxU0pQVXdCdHZzMjE4WFI3cy81Z2VQWWY3ekdFcVNKUFVnam9xY1phZWNjc3JjbFN0WGJnUkdkR3lQTWI1NXlpbW56S3VxcXNwUlplb3FqMkgrOHhpcUo1a3laVXIvMnRyYTB6cmJObUhDaElrZDEvdjA2Yk4wN3R5NU83TlRtU1JKMldPd3piTFpzMmRueXNyS0hnWnU3TmllU3FVZW5qMTdkaVpIWmVrZ2VBenpuOGRRUFVtU0pJVWhoR2ZwNUQwOWhORHhldkhtSkVtT3lWNWw2aTNPUGZmYzQ1dWFtdElkbXZvQmhCQ0duWFBPT1dQYUdrTUlOUXNYTHR5VTdmclU4MXh3d1FWRDZ1cnFCclN0eHhqYnZxanVzOWZ2WEZ5NGNPSHFiTmVuM0xBcmNnNTBOdUpxa2lSMmY4d2pIc1A4NXpGVVQvSHNzODl1Qlg3ZmhWMmZidDFYT3FJeW1jemRxVlRxMWJZcGhIQTFRSXp4V3gzYlU2blVSM0pkcTNxR2hvYUdLenYrYmdIM0FzUVkzNzFYKzA5elc2bXl5V0NiQXpIR1B3TGJPcXh2VGFWU3orU3VJaDBzajJIKzh4aXFoK25xL1ptbEl5NkU4SXN1N3Zyd1VTMUV2VVpCUWNHdnVyanIvZ2FMVkE5anNNMkJ5c3JLSnVDUnR2VVF3aU90YmNvVEhzUDg1ekZVVDlMYzNQeExJTm5QTGttTThaZlpxa2U5UzJOajQ2K0E1Z1BzdHJDeXNuSmxOdXBSenpkLy92d3R3Tk5kMk5VdjlIb1JnMjN1dFA5SEN5SDRueTQvZVF6em44ZFFQY0tpUllzMkFuL2UxL1lZNDUrOHRsRkh5NHN2dnJpTkEzZUg5MitzanFndXZHOVhlSDF0NzJLd3paRWRPM1k4MmJaY1hWMzlWQzVyMGFIeEdPWS9qNkY2a2hqalBqL2srY1dOc21DL3YyUCtEdXBJUzZWU0Q3T2YrODc3TzlmN0dHeHpaTVdLRlEweHhwOEJQMTJ4WWtWRHJ1dlJ3Zk1ZNWorUG9YcVNKRW4yZVMxWkpwUHgya1lkVmZ2ckRoOUNXRnhaV2ZsS2xrdFNEN2Rnd1lJM2dMbjcycDdKWkF5MnZVeklkUUU5VWZ6UXJDSUdsb3dtRlFhVFNrcUo5Q0ZKbDVLS3BTU3hGT2hEU0pYZXYrRVA1UUc0ZnVTN0tvbEpIVkJMS3RTUmhEcFNtVG9DdFNTcE9wSzRqZXI2ZFdIMk5ZMDUvdEY2aFVnTS8vVjJCcVVLR0JsUzlFOENwV2tvSmFFa0JrcGpvRFFrbElSQTZRTHVMNFBBdVZ4ZkZTTjFNVVY5aU5TRlNCMHA2ak5RbDRyVXhZU2RTVE1iUHZFaTJ3TmhuOTh1NnNqd0dLcTNLaXNyZXhZNGY2L21aNnVxcWlibm9oNzFMbVZsWlg4RXB1M2RIbU84ZmVIQ2hWL0pma1hxNmNyS3lqNExmTHVUVFl1cXFxck96blk5eWkyRDdTR0lmLytiSWFTYVR5Y1ZqeWVKeHhQQzhSQ1BnM0E4Y0R4d0RGMzR0NjFQV3NhcEtVa1ZkdWxsZ1RlQk5SRFhFTUlha3JpV1ZGaERFdGFRRkx3U2ZuQ1p0M0hvZ2djdWlFT1NadDVPNUcxSlpGU0FVY0RJQUtNaWpLUmx2YVFyejlWTVBRQUZYZHNkb0I1WUgyQkRoUFcwemxPQjlRUmVUeFh3NHZYUEJvL2pBWGdNcGM2Vmw1ZmZFbVA4VnNlMkVNSXRsWldWZCtXcUp2VWVFeVpNdUNtRThMMU9OcDFkVlZXMUtPc0ZxY2NyTHk5L1c0enhMZGZSaGhDK1VsbFplWHN1YWxMdUdHd1BJSDdxb2FFMEZaWVRLU2RRRHBRQkorYTZybjE0bFVnbFVFV2drc0tteXZDZkg5aVM2Nkp5WmVZN1k4SG9IWndhVTV5ZFJNNUt3ZGtSemdLT3kzVnRCN0FXK0w4SWk0ajhYeG9XclJ2QThwbC9EQWNhY2JMSDhSaEtCK2Vzczg0NnNhQ2dZRlhIdHVibTVwTVdMVnIwYXE1cVV1OXg5dGxuajA2bjAydjNhbDVlVlZWMUd2dTVGbEk2SEdWbFpmT0JjenUyeFJqSEwxeTRjRW1PU2xLT0dHejNFbTk4OUZTU2VDV0JDeUNVQXljYzlKTVVwR0JRQ2ZRcmdxSTBGS2Fnc01POEtOMnlUMUc2WmYvR0REUW5MZk9tRERRbHUrZU5HZGpWQ052clcvWTVlS3NoVmtKcUhpSCtLdHg3eGZKRGVaSjg4TDFUWW5ISllDNk1DWmNCN3dURzA4V3pkbnNJVURvWStneURvbjZRTG9aMDRiN25BSmtteURUc2U5NjRDMm8zUTkwMkR2V3R2UjVZRFB3eHBQaE4vVGIrL09rVm9jZGRFK294bEE1ZldWbFpGVENoZGJXcXFxcXFQSmYxcUhmWnV6dDhqUEViQ3hjdS9FSU9TMUlQTjJIQ2hGdERDTi9vMFBSS1ZWWFZHVGtyU0RsVGtPc0NjaTNPbkpuaWpmS0pSTjVQREZjUzR6akNBZkwrb0JJWTNSK0c5b0hCSlRDd3BLV3RiZXBUZU9TL01vaEFiVk5Md0cyYnF1dGhXejFzcVlWMU8xdmEzdW9FQ0NkQS9BQ1JPK09NeDVaQThrdFM0UkdPcmF3SU0yY2VVbHJ1THU0K041NVVrSEJaQXRNRFhCUVQraHpvTVgyR3dlQ1RZT0FKMEhjNGxBNXRhZXZUT2k4WkRLbjAwYWszeVVEOXRwYUFWTHVsTlNodGdacE5VTDBhdHExcWFldEVDVkFPbE1lRW00c0hVbnRQZWZ4OUNwNW9UdkdiVHk0SXF6cDlWQjd3R09iL01WUzM4eUM3ZzYyRHB5aXJRZ2dQeGhnN1h1ZnQ3NkNPcXRiUmp6c0dXMy9uZXFsZWVjWTJ6dnhEQWV0M1hRUzhIN2lTbHV2eDNpb1Y0TmgrY1B3QU9HNEFIRCt3WmQ2L0tKdmxkdDNPQmxpN0E5YnMyRDEvWXhjayt6eTl0QjU0QlBnbDIrcWVEck92eVdTdjJFTjNmMWs4S3dZK0V1RnlZT3krOWlzZEFrTk9hUWxBSGFmaUFWa3M5aEEwN0dnSlJ4Mm5yU3VnYnY5WGJTNEw4RmlJL1BpR3F0RHRyMlB5R0hZcXI0Nmh1cS95OHZMVFk0d3ZBNlJTcWRNcktpcVc1cm9tOVI1N2RZZXZycXFxR296ZGtIV1VsWldWclFiZUJwQWt5WVFYWG5qaGhSeVhwQnpvVmNFMnpuaDBHSEE5OEFsYWYvbmY0cmdCOFBZUk1INEVqQm5VMG4wNG56VWw4TnAyV0x3Ulh0ellFbmc3OXpvaDNFMk1Qd2ozWGRINSthWWMrcy94c1YrNmhMOEpnYjhuTXJHemZVb0d3cWh6WWZRa0dIMHVERGlPbnZNYkhtSEhXbGkzQU5ZOUQrc3JvTDU2SC9zR0ttTGtCNWw2L3VkVGk4T3VyTmE1SHg3RC9EK0d5aC9sNWVVdkFWUldWcDZaNjFyVSs1U1ZsYlVGV2J2Q0t5dkt5c3ArRFV3SHFLcXFTdUdYS2IxU1Qvbkl1Ri94WTQrTW9pRDFKZUJqUVBFZUc0dlRjTVp3T0hORXl6VDQ0Qy9ueXl2YjZ1R2wxcEQ3eWlab2VNdEoyZ2JnaHpRblh3OC8vUC9adS9QNHFLcjcvK092YzJleUVjSXFBaEZrRWFpS0xXWUNJcTY0VVhENXFueVY2bGR0WFlGS1FjVjl4MnFyVnEwVUVRRkZyYlpnUWJFQ0ttNG92NnFJa0lBTFFnVkJSRFpCbGhDeXp6Mi9QMjVXU0VKQ0pqT1RtZmZ6OFpqSDNMbHo3OHk1T1Nkbjd1ZmVzNXkvS1FJcHJPSzVBYlpOc0pEUkdNWUFiU3EvNS9nckFxREQrbnQzOWt3VHZ3NVJWOWFGbjFmRHBzOUxBNlhQd2QxL1dLSWRXQ2I0a25ncWtxUDBLZytyMTVUeVVKcWVqSXlNQjR3eE5qczdlMXlrMHlMeEp4QUkzQTA4NUxydWljdVhMLzgwMHVtUjJOZW5UNS9lUHAvdmErQ3g3T3pzMnlLZEhvbU1tQTVzN2UvbnRTWm83d1JHVTNrQUdtTzh1N0luSFE2OTIza0RPY1dqRWhkV2JJT1BmL0FDWFZ2bDRsWSs4QlErODRoNTV0eWQ0VTdhQ3dOdGN0RWViZ1Z1QjFJcnY5ZWlFeHcxRkhxZDZ6VlZGYStKNjMvbndxclprTE54djdkekxUeWFsTWJqVjMxa3F1MkkzUmlVaC9VVGpYa29rV012bnBsSTgrWXRjWXBiNG5OYTROQ0NvRTNCTVg0d0NXQVRxanpicXEvL3MzdGxKMk1kOTZTV3ZUYUNMUVpUaktFRVk0ckxYMWQ1ZG9weGcvbjRiQTdHdDV1Z3pZR091ODNVdnNXUi9sdEkwOU8zYjk5ZnVLNjdJRHM3dXpQUXBNZnlrQ2JEQkFLQmJ4ekgrZDNTcFVzL2ozUmlKREppTnJDMUkrWU54ZHBKZUhQS2VwTDlNTEFyRE93Q3JWTWlscmFvdERNZlBsb1BIMzBQQlZWdUcyM0Y4bnZ6N0htdmh5c3BVL3ZhSWRieUZIQkUyVHJIQjExUDg0S2g5TDd4YzFldnZxenJOWEZkK1JwOC81RTMwRkVsM3huRDZPRkx6ZHVOblE3bDRjR0xsanlVMExFM3pVeGhiL04wWERjZHcyRTROaDFMT3BaMkdGb0FMVEcwd05JU1NsL3YyN3FvdnQ5WjJnclBOUHhuUGgvSUFYYUR6UUd6RzRQM2JPMDJMQnN4WmhOT2NCTzRHMGxJMm15ZU9sdWpmVGRoNHdaYS82RS9rNWJvcDBXeGp6U2ZvUVZCMGx5SFpNY2JkRFRCZGZFNzRMY0d2d1cvTWQ1NlhHL1pndjhUSGp2dUJHNWREQlFiS0RGUVlpMGxPSlFZcjZOVWliSGV3NFVTeDZIRXVPUUdMVG11anowK1MwNUpBWHV1WDhGZWcxR3owaGdXeWpJM2dKcy9OemhGS25QeEtlWUNXM3ZsNjYxSTlFOEZMaTVmbWVTSHM3ckQ2ZDBnTlNGeWlXc0s5aGJEZ25YdzNsb29yQkxnem9MazY4elVzMnJxRmRoZ1V6SnRBb2EvWUxteGJKM2pnNk12aG1PdjhrYThsYnJMK3htV3Z3RGZ6Tm9uT0RLTXgzTGJpQ3dUOGpzeHlzUFFpa1FlU3YyVnpuZCtGSEFrbUs0WURzUGFkT0F3dk1FSlcwY3lmUkd3SFc5d3dvMVlzd2xqTjJIdFdveHZKU1N1YXN6ZkVhbGdzV2JhQUZxWEZOREJPTFMzaGc0R091RFNBVU43REcyTUpjMTZGMVBTOEo1YkFDRzU4bTl4TVlUa0NxWUw3Q2w5NUFCN0RPUllTNDR4YkxPV0xkYXcxY0FXeDdLbHhHVkxmZ3BieHk0eSthSDRjcWs3bFRtVnVVaUxxY0RXWGp1bkc0NTVFNmlZdXlxakEvem1tTmp2T3h0cU93dmdYMS9Ec2kyVlZwcHZjTjF6elhQL3N5N1VYL2Q4aG0xWDdEQWJPS2xzWGVjVDRJUmJvR1gxdzN4SkhlMytBVDU5SERaVTdlWDBjWUxMMEt1WG1XMmgraDdsWWVNSlZ4NUt6U3pXTUh4ZVo2dzVDc05SNEpZRnNrY0I3VUwraFg0SFV2eVFrdUE5Si91OWVkQjlEdmhNNmNQeFJ1OHZXOTUzSFVEUVF0RDFSc2N2VzY3ODdGWmFMZ3BDZmdua0Yzc3RkL0tMdmZXaHR3bkRLaXdyZ1pXNGRpV3VYY1h6LzdOWmQwbnE3b1dCTnJsNEwwZFlsNTVZZXVMUXcxclNqYUVEbHZaQUJ5Q2VyK2JuQUZzd2JNR3lGZmdCdzJySFpUVUpmTHR4TVp2R1lkUk11aDVVNWc1SVpTN0NZaWF3dFNQZnlNQjEzcUhzQkNQWkQ3L3JBNEdPa1UxWVU1ZTlHZjcrUmVYbXlkdHczRitieWVjdkM5Vlh2SENzYlZYazQwUGdXQUJmSWh4L0kvUyttQmdxb1JGbVljVXMrR3c4Qkl2SzF5NVBESExhVmN2TnJvWit2UEl3REJvNUQ2VXFPM0x1WVZnR1lEa2VhNDdIMkdQWnA2OTRuZmxNMWZuT1d5WjUzV0hTRWlzQzEvTG4wdVZvR1B2QkFpVmx3VzVwb0Z2NU9hZHcvN25WZHhmV05zWGNnZXdHc2pGOEJpekNGQzgyazRmK0ZMTGphWUlzMWt3TGNJUUxSMXFuTkppdzlNVFFDK2hNSTlTd3hvR0VadDRqc1huRnNqL1pJK0cyUlFBQUlBQkpSRUZVRy9EUCtMeVdPSTZ2MHV0S3oyWHY0WUFOZW9QaTJhRFg2c1F0OFo2cnJDK3BlSzg0citKUmxPczlselRlcUFMNXdCb01xNDFsTlladmpjdHFrOFNLZUI2c1QyVk9aYTRwaTRsVFRqdDg3dUhBWjRBWHhiWlBoZXY3ZVhQUVNzTnR6b1ZubHNEV3ZlVnI4QWY3bTBrWGJHam9SNzh3MENZWDViSUF5d0R3NWljOWV5SzBPN3Fobnl6VjJmWU52UFVIYjU1VkFBeUxDbmR4MnBnMTVxRDd4Q2tQdzZzeDhsREFEbit2SmFid0RMQ0RzZnlhbXFhRXEwNkNBKzJiUThmbTNuT3JTa0ZzcXlSb251Z05XaGdQWEF1NVJWNnJuOTJsQWUvT0F0aWE2LzJXYk0ydDcxM2cxVmc3SDhmTXgvS1JtWHBlWG1NbFBScTg5Q3VibXAvQWNWZ0dZRGdCR01BK284blhSMkp6cnd0SVN1bWpXZHVLMTBrdElUSFZleVNVUGhKTGc0bG9PanQwZzFDU0IwVjdxd1lmUmJuZW9IdjVPN3h1Ry9rL1E5NzJpdGR1d3pwcXJNTHlLWVpGMXVYVExjdFlGYXQzMmxUbTlxY3kxM1JGVVRFNk9IYjQzR2JBWXNDYnE2OTljN2oxQk85S3VJVE9ua0o0N05QS3dlM1hRUCtHbm1STTZXdi9oT1V1OE9Zd1BYY3l0T2w1NFAxeWMzTnAzcnpxaFF2WGRmbnNzODhZTUdBQXBwcVR5RTJiTnZIdXUrOXk1WlZYQXZEaGh4K1NtcHJLY2NjZGQ4RHZDd2FESEhmY2NXUmxaVlg3dWpaNzkrN2xvb3N1NHUyM28yTzhueDJyWWQ3SVNuT29XdjQwSXR2Y2M3Q2ZwendNdjFEbllieXlvMmEzcFNUaFlseCtnK0VrdkVGS2F0WXN3YnRnMnJGNTZYT2F0OXdteFd2K0t3Zm1XdGlXQjF2MmVJSHU1bHpZVXZvbzJIKytxMzBVZ3YwUVkyYVE2UHUzZWVyc0dpZG1ieXFlNldNUGMveWNXaW1vNkFQNDZyS3ZjU0N0STdUc0FpMDdRNHZEb1htSHFvR0VMMTVQaFN3VTdxa0lPUEsydzU2TnNIczk3TjdnZGU4b3FGODdsMTBZUHNQeXFYWDVOS2tsbnpUVkVlcFY1aHFKeWx4VXFQMUh2RWt3ZDRIMWd0cFd5WEJqL3dNR3RUcWhQZ2hwU1hEajhmRG9KOTRWZURnR3k1M0F2UWY3a1pNemJCOHN0NWU5SHZoQTNRSWlheTNYWEhNTlk4YU00Y1FUVHl4ZlgxeGN6T2pSby9uODg4L3grZmF2bzJmTm1rWG56cDNMWHk5YXRJalBQdnVNMU5UVThzL3QwNmNQZDk1NTU4RWVVclZjMStXbm4ycHZUZWU2TGw5KytTVWZmUEFCTjl4d0EzNS96ZithUC96d0F4TW5UbVRKa2lVVUZCVFFwMDhmN3IzM1hnNDc3TEE2cGFkTlR4ZzREdWJmVkxyQ2NNZmtERHRyNURMelJSMFBxWnp5c09vMmRjM0RoZ3BsSHNZYk8yNmN3K2JBZVZoekRjVU1BZnpWWHVJMVFLY1cwS05OeGFObGNneGNEbzR3eDNpdHF0cW5lcWZUWlN6d2N4NTh0eE5XL3d4cmRzTG1QZnZ1blFSbU1KYkJGQVlMN0loNWMzQjVsbWZQK2FBcDljMTlMbUI3QkIyR1loa0s5QWRxTFZmSnJiei8rVmFIZTRGRXk4NWVZTkVpSFp4NDdzMVlHK08xSGtwcUFhMjZWcjlKWVk0WGNPVDhBTHQrS0gxZUR6dldWRHVuZUNzc2c0SEJ4b0dpUGVSTzZXdmZ4UEphU1FGdmoxcGhjaHYxZUJwSVpTNE1WT2FpUXBNT2JPMDFiL1FBZTJ2NWl0LzI4YTZjMTdaUG5KOVFOK2prdTAwS1hQRXJlS3AwZWpERGJmYWFOLzV1cHAyL3B1NGZVc0U0M0VUcFZjSmU1OEhoSngxZ2g3TDlqT0hPTysva2xsdHU0Wi8vL0NmdDIzc3pPZ1dEUVl3eDFlWmZUazRPaXhjdlp0U29VWHo3N2Jla3A2ZnozWGZmOFk5Ly9JTVdMVm9BOE1ZYmI3Qnk1Y3J5ZlU0Ly9mVDlQbWZmZFpWZkR4OCtuRXN1dWFUR2RGZjNlU2VkZEJKLy9PTWZHVHg0TU1ZWXRtL2Z6dWpSbzJzOS9vVUxGOUszYjEvdXVlY2VTa3BLR0RkdUhQZmNjdzh2dlBCQ3JmdFZkdmpKM3QvODI3a0ErSEM0RWJpcXpoOVFTbmw0Y0hrWUNxSEt3M2hoci93d21jVGN5OW5FTGNBdjl0dkE3MEMzVmw0QTI3TXRkRy90OVhlVjhEREFJYzI4Ui8vU2kzUzVSVjZndTJhSEYreXUzMTI1LzI0eTFnN0RNSXpoODVaWk0rY3hPcWJOTXVOT08rQnQzMGlZMmRzbTdrcGhLSlkvQk9GRWFnakRmWWx3eUpGdzZERVZqN1NPNklKS0kwaHFBWWYyOWg2VkJZdmc1Mi9ocDY4ckhqay83cmQ3Y3l5L0FYN2pUeVovY3FiOWg4OHk4YnBzODJWNFVuOWdLblBSSjliTFhEUm8wc1hXRHAvekpCaHZXcEcrNlhCZG9FNzdMVisrZkw4VDZyeThQRTQ1NVJTV0xsMjYzL1k1T1RtTUhEbVNsMTU2aWJWcjE1S2VuczROTjl6QWswOCt1ZDhKOVIxMzNBSHNmd0s4ZS9kdVdyWnNXZVBybWs2bzkrelp3OENCQTZ0c1c2YnNoSHJRb0VIbEo5U0xGaTBpTWJIbU85YjEyYlpHejJiRDBrMmxMOHlUWnVxNVkrdjdFVS8zdHMzOXlXeWhkRENXaTJkQzYrNzErNHkzMzM2YjQ0OC9uZ2NlZUlDbFM1ZGlyYVdnb0lDVWxJcUxHL241K2N5ZlA1K1hYbnFKUG4zNk1HREFBSVlORzhhRUNSUDR5MS8rUWs1T1JVdTJuMzc2aWF1dXVvckxMNzk4dis5cXlGMzNzanlzYmR0VnExWlJYRnpNbFZkZWVjQjhjVjBYeDZrWVdLWXMyUHY4ODgrcnJEK1FuV3RoMXJEeWwzdExDdWhRbnl1QXlzT3E2cE9Ib2RMUVBJd1g5cm81UXpET0pMQmRxN3lSNUlOZnRmY0dHVHptVUVpc1UyczhpWlQ4RXZoeUsyUnRnaFhib0dTLzdtY3JjTndSWnZMNW4wUWllZFdaME1NbUpiVmdESWF4ZUNQR1Z1RlBoc05QaEk2WlhrRFJ0cWZ1aUVXamdsM3cwd3I0NlN0dmRQcHQzMVMvbllYLytDeDNYNWR0L2hQZUZGWlFtWXNOVGFuTVJaTW1HOWphaTJmNmFKMnlnYklCbzI0N0VZNm8rMVNCOFhwQ0haS1Q3Kzkyd0YvSzV4M1pSSHBXWnpOdVhMMDZ1RS9Pc0djWWgvZkJHMlRvd3BmcW40eDliZGl3Z2F1dnZwcjMzbnV2ZkYzLy92MTUvLzMzR1RSb0VEMTY5R0RYcmwyY2Nzb3AzSHJycmZ2dGYvZmRkM1BtbVdkeTJtbW4xZW43Z3NGZ3RYY1dDd29LT08rODg2cXMyN0ZqQjIzYVZCMkxZZTdjdVNRblYweEQ5ZFZYWHgxVXZyejk5dHY4OWE5L3JYTGNkVFg3Q3RoZWVvUFRzWnh4WGJaWlVOZDlsWWNIbDRkbDIweWFOSW0vL2UxdnJGMjdsc01QUDV3SEhuaUFvNDQ2cXRwOWF0T1FQSXgxOXNyWFc1R1VNQVZyaDFWNW8yc3JPTFdMZDBFMHhNR3N1cnFFU1g0SmZQWWpMRnkvZjVObHkyU0ttOTlrWGp3dFl2M1JMTlk4MjVlaDF2SVkwSzN5ZXduTm9NdkowTzBNYjBvMGZ3aG5JMVQ1QzQ4OW0yRGRBbGo3dm5kM3JScXozQ0MzL1g2NStUNWNhVktaVTVrTGQ1bUxSazIzblZXYjFBeXM2d1cxYlp0NXpjYnFZY2lRSVFDTUh6OGVxUG1FT2prNW1WZGZmWlhseTVmenQ3LzlqWUVEQjNMRUVVY3daY3FVS3A5Mzk5MTMxOWpIMGVmelZmbUg4L2w4ZlA3NTU5VnVXOTBKTmNCWlo1MVY1WFhsRStvamp6eVNyNzc2NmtDSFhPOXRhOVM5amZjMy96a1BJSjNOL1FMQS9yZTZhK0g0NkdKTG04VzA3bGI3dHZ0NitPR0hlZSs5OTlpOWUzZVZ2K3U2ZGV2bzJMRmllcWVTa2hKS1NrcElUVTNsbFZkZUlUYzNsN0ZqeHpKeTVFaUdEZlBPY3dzTEMvbnh4eC9wMXEwYmp1T3dldlZxbm5ubUdmNzBwei94M1hmZjhmRERENWQvWGsxQmtPdTZ6SjA3bDFhdFdwVy8zckZqUjYyVmJHWm1KcTdiOE1IdVNrcEsrT2MvLzhuLy91Ly9IdFQrcmJ0VkJFVkI2RktmZlpXSERjdkQyYk5uTTJIQ0JCSVRFN25ubm50NDhNRUhtVDU5ZXIwL3B5RjVHTXZzOFBrZG9YZysxdjZxZkdXUE52Qy9SOVg3OTZMTzN4bURYVjNxKzNuaDZtZE9paDlPNndvRHU4TEtiZkRhU3ZpeDlHS3pZU1NKdVVmWjRlK2RiNmFldGJ1V1Qya1VVekp0d3JNd3dWcEdWbDdmN1hUb2VRNTBPaDc4U2FILzNuZ3ZmdzBkZjZJKzB0TGhWNWQ3ajl3dFhzRHh6YXZlQUVHbExuWjhuRFU1dzE0MGNwbjVJT1FKMklmS1hOMkV1c3lGVTdTVnVXalZkQU5iTjlpOWZQcUV3MXZVK2Q2elRxaER3QUNkVzVRRnRtQnROK29aMkpaTzVBMUFzMFBxOS9WMzNua250OTEyMjM1WDloWXNXRUJtWm1iNTY3MTc5OUtzV1RNY3g2RkxseTZNR0RHQ20yNjZpYlMwTkY1ODhVWGVlZWNkWG5ubEZjNDY2eXdlZWVRUkFPYk1tVU5HUmdhZE8zZW1aOCtlREI0OEdQQ2FxcDk4OHNuVjVrdi8vdjFwMXF4Wi9RNGlSQjUrK0dFY3grSHFxNjgrcVAwci8rMk5xY2lUT2xFZU5zZ2YvdkFIRGpuRSs4TmRjc2tsakJrelpyOW01blhSb0R5TVVYYjBXeTBvTFA0UGNBVGd6V3QreGE4Z003MVIyeW5GWXQveCtnaDNQM1BBeTgrajI4R1JoOERIUDhDL1ZwUTFVVDRWOHQrM0Y4ODgwY3dhVm5TQVR3bVpLWmsyQVpobllWRFp1cTREb2Uvdm9jMFJqZnZkOFY3K1FqSCt4TUZvM2dGKytYL1EremZ3M1R1dzVHbkkzUXBBSytQd3pwUk0rOXNSV2FiK1Z5M3JTR1Z1LzlmaEtuT1JFdWt5RjgyYWJtRHJtRTdsSGVFUE1HQlVaVHFoRHBHMmxmN214bmF1ZWNNYUdMYVc1Vi9lOW9ZbjU5dHZ2K1hkZDkvbGxWZGVLViszYTljdTB0TFNBSGp6elRkSlNFamd1T09PWStYS2xmejk3My9ueUNPUDVOWmJiMlhNbURITW56K2ZPWFBtMEs1ZE93WU9IRmpuN3kwcUtzSVlVMjJ6MDMzdnNvZmFrMDgreWJKbHkzanV1ZWNPdWo5bjViKzl0V3l0MTg3S3d3WnAyN1p0K1hKYVdocldXa3BLU3VxZGx3M0t3MWhWVVBJUXhuaW5kRzJid1EzSGVWUEJoY0d4eHg3THpUZmZUR0ppSWpmZWVHTjVWeGRyTFNlZFZERzZXdVd1TGxkZmZUV0ZoWVhjZE5OTlRKZ3dBYi9mejRnUkk4cTNMZXZxVW1iQmdvclc1bVhOOE1yVzdmdTZMdXF6YlcwbVRKaFEzdFVsN0J3RHAzU0JMcTFnd21KdjRDbE1YMXFsM0F3OGZLRGRROFp5RjhZTE1Qd3BjUEtkMEhNSVlldjRGYy9sNzdMTExxdHlZZkN5eXk1ajFLaFJCM1hCOEdBNFB1aDV0dGZrOS8vOXlXc3lpamU0NHRRcG1YYnhpQ3p6WGFOOHNjcGN4TXBjcEVXc3pFV3hwaHZZaGxDOG5WQkhBemZJZWxQNk83TnpYY00rYTgyYU5keDQ0NDFjYzgwMWRPclVpYnk4UEpLVGsvblBmLzVUM2dUcHpUZmZaUFhxMVl3ZE81WmV2WHB4MzMzM01XM2FORjU2NlNYR2poM0wrUEhqeWN6TXBILy8vdVZYRE90aTkrN2Q1ZVdrakRHRzVzMmIxOXJuOWRSVFQ2MjIzMGxkVFp3NGtZOC8vcGlwVTZmdTErK3pQaXIvN1gyd3ZqNzdLZzhibG9laDBwQThqRVgyMnJjNllZSi9BTHhnWjNnZ2JFRnRtVmpwNmxMZi91QWg2ZXJTVUYxYXdsWEhWaDY5L3o0N2ZPN2ZHanJuZWwxTXk3RHBKWVo3U3IrWE0vL3NqVjRlYnZGYS92WU5YbmZzMkVIcjFxM0RFdFJXbHBnR1ovelpHK2wyL2Y4RElCWERYNENENnpOVUM1VzV5Slc1VUkrWDBSRGhMSFBScnVrR3RxNzlzYndwOG83OGcvNFluVkFmcEo4ci9jMnQyVkRmM1lORkxQWW5zeGRJM2ZhTk43cHJmVWJVM2J0M0wrQU5oblhkZGRkeDFWVlhjZlhWVjdOMzcxNU9PZVVVQUZKU1VzcnZwbzhmUDc3OEFzTFdyVnU1NG9vcnVQVFNTem4vL1BPNTU1NTdTRWhJWU5Tb1VZd2RPNVpCZ3diVjJqY3NKeWNIYXkwcEtTbTgrKzY3VmZxSkFPemN1Wk5iYnJrRmdCZGVlSUZCZ3daeDJHR0hNV0hDQks2ODhrcVNrNU01Kyt5ekNRYURkVC9nU3FaTW1jTENoUXQ1OXRsbkd4VFU3dml1b204bXNMZW9rT3AvR1dxZ1BEejRQQXlWaHVaaFRQSzV4MkZMNzFVYzNjNGJLQ3BNWXJXclM2ajZnNGZOTVlkNjNXVTI1QUFrWStnRExHcnNyeTMyY1lLeDNubFY1d0hoRHpCVS9pbzBkUHlKaGpJT25IaGJlWkFCbG9FV2EwSTkzN0xLWEZXUktIUFJVaitHcTh4RnU2WWIyRHErdGRqU2d2aERqamU1ZXgxalBaMVFONUNsN0lUQlkweTk3OWVOV21GeXAyVGFWNEhmQVh6eE1neTh2Mjc3cmwrL25yRmp4M0xNTWNjd2JkbzBIbm5rRVU0NDRRUUFVbE5UK2ZUVFR5a3NMQ1ExTlJXZno0ZnJ1cXhldlpvTkd6YXdidDA2Q2dvS21ENTlPZ3NXTE9EbW0yL213UWNmWlBUbzBhU25wOU9uVHg4ZWUreXhXZ2NzV0w1OE9iZmZmanNsSlNXa3A2ZHozMzMzVlhuLzhjY2ZwMGVQSGdCczM3NmRmLy83MzR3YU5RcHJMVys5OVJhWFhISUoyN1p0NDk1NzcrWEpKNThFcU5JTWZzQ0FBZVhMV1ZsWmJOMjZsWkVqUi9MYWE2L2hPQTVUcDA0RjlyL2lXTi9SbEwvOFI4V3loVm4xblNaR2VYaHdlUmhLRGMzRG1PUzZGZU12dEU4TjYxZkhhbGVYVVBVSEQ2djJ6U3QrcDF5NkU0YkExa0Q1RDNxTFRvMzliZnRUK2F2UTBQRW5RaUgxVUcvQXBwSkNBTm84ZnlMTitZUTlCOWl0WGxUbXFvcEVtWXVtK2pFY1pTN2FOZDNBZHNmZVpiUk8yUVNrODNNZXJOMVpwK2wrNHZtRTJuR2NXcmV0czdVN0tnYU9nazEwWEpKZDk1MHJXSmNuamNQbGdPL2J1ZEQ5OUxwZGJYenZ2ZmU0NElJTHVPeXl5NWc1Y3laUFAvMDBkOTExRjQ3amxEOWMxNldvcUlqQ3drSk9PT0VFaW91TDZkaXhJNzE2OWFKejU4Nk1HREdDdG0zYmxqZWJzYVhEKzk1d3d3MWNkZFZWZlBYVlYvenlsNytzOXZ0UE9lVVVGaTJxL2h5cDdPNytuLy84WndET1BQTk03ci8vZmthTkdzV1paNTdKcEVtVHVPU1NTN2o1NXBzWk9uUW9yN3p5Q3BkY2NrbXRmLy8yN2R2eit1dXZsNyt1VjE3VllQMy9nMi9ubHI4c3dXWDh3WHlPOHJEK2VmakxYLzV5djIyclczY2dvY3JEbU9QNHZpNi82UG45cnNpbWhkam82aEtxL3VCaFk0SDFsZkxlb2ZySk1VTE1oV1ZscDdJYlB3ZTNCSndJbjJYRlkva0x4ZmdUb2JCcGFYbUFBZkRmYXo0eElROHdWT1lxUktyTVJWUDlHSTR5RisyYWJHQnJaZzBMMnVGelpvSzVFWUFGNitvVTJNYnpDVFdFSmloaXdmZVZYcGgvMVhjTzJ6SWpsNWt2cHZTMWoySzVDK0NqY1hEdVpHalRzL2I5cnJ6eXl2Szc0cGRjY2tuNXlIZXU2Mkt0clRJYVgwMVh6RHAwNkVDN2R1MFlQSGd3Q1FrSlhIUE5OUUEwYTlhTWwxOStlYjhLeWUvMzE2bUNEUVFDUFBMSUkrVlRNZlhwMDRjSkV5WUFjUFRSUi9QNDQ0OEQwTEZqeHlvWE1jSnB4MnBZK0VDbEZaWkhSeTR6WHh6TVp5a1BtMzRleHB3UzMrZjQzTDFBS3QvdGhLV2J2UGxxSTBCZFhTSmt3VHJZVm43eDlTZHN4Mi9DOGJXTzVYUGdCK0R3WGQvREozK0JrKzd3bWdoR1FqeVd2MUNOUDlGUXVWdmh3MG90bUN6OHF6RytSMld1UWx6WGVZU3Z6RVc3Smh2WUFoQzBUK016MXdPSkxOMEVBenA1Zld0cW9SUHFCdnI2Sis5RTBWTUV6dE1OK2JqQ1hmd3hxUlduWVJsUXNCdm1qb0N6SjBLN28ydmVwNmFtM21YNVZWMi9pMzExNitaTnZQcnh4eC92OTE1MVY5a1NFeE41NG9rbkR2aTVIVHQyck5LdnhIRWN1bmJ0Q25nVmJFcEt4V2pTbGVkOEM1ZHQzOEJiZjREQ3NwYmtoa1dGdTNtd0laK3BQQXl2eHNqRFdHS21EZDVoUjh5OUQ0dVgyUzk5Q1FrKzZCT2VtWkRVMVNYQ1B0MEFyMVdLWTQyOTBVenBXeHlPcng2UlpmS2VEZGlyWE1NSEFDdG53NTVOTUhCYy9hZEVPMWp4WFA1Q05mNUVRNjMvZjk2Rng0S0tHWlMvTE5yTm54dmp1MVRtVk9kQmVNdGN0SXZpRGpJSFpxYWR2d2JNWStVclh2N3lnQU5KMVhaQzdmUDVTRXhNSkNFaG9kYTI4ZDI2ZGFONTgrWjgvUEhIZlBqaGgxeCsrZVhsN3pYMGhMcDM3OTVWMGxUYkNYWFpmR0Zoc3lQZit4dVhzZnpGVEQyN1FVT0pqMWxqQ2hOTE9CdFlEdDdKK3B4clljVk1JSzY2dXpjeTYvMU41MXhiS1NDQ1pZa2xuRDFtalNtc1pjOERVaDZHU1NQbVljenAySHdDOEM0QWhTVXdhUW04dGhJS1NocjFhOWV2WDg5VlYxMVZwYXRMMlpRVlpWMWRQdnp3UXhZdVhNaEpKNTFVM3RWbC92ejVQUFBNTTB5ZlBwM3AwNmVUbXByS3pUZmZ6RjEzM1VWQlFVR1ZyaTYxV2I1OE9ZTUhEK2JFRTA5azVzeVpqQm8xcXNyN2p6LytPQnMyZUdQOWxYVjFBY3E3dWlRbUpwWjNkYW1MclZ1M2N1R0ZGNVlQdkpLWm1WaysxYytBQVFQSXpNeXMwdjJsVWUwcDhuNmYvdjRGQkVzckhzTS9tWExlSzdYdkdGclhaWnNGeG5BTlVBTHc0MmZ3cjZIdytkTlEwTWd0NCtPOS9FMmRPcFcxYTlkeTFsbG5sWmU5ek14TWlvckNNNDN4MWkvaHJWSHd6dGdxQWNZS044ajVqVmxIcTh4RnJzeEZXcVRLWERScjh2ZmU3ZkM1ellERndER0FOMWpJclNkQVdsSkUweFZ6OWhUQ1k1L0MxcjFsYTc0RytvZHFDb1huTTJ5N1lvZlpRUG1rWjUxUGdCTnVnWmFIaCtJYjR0ZnVIK0RUeDJIRHAxVldmNXpnTXZUcVpXWmJxTDVIZWRoNHdwV0hzY1NPZml1Snd1REx3TVhsSzlNUzRaeGVjRUluU0FwOWc2WG5ubnVPcEtTazhxNHVjK2JNWWVQR2pmWHE2akpseWhUYXRtM0wyTEZqQWZqZDczN0grKysvVDE1ZUhsZGRkUlgzM0hOUGxhNHV0UTJrVXRtYmI3N0o1TW1UbVRWckZzbkp5U3hidG96Nzc3K2ZPWFBtc0dMRkNpWk5tc1RUVHovTjVzMmJHVHAwS0RmY2NFTjVpNmFvdHJjWUZuNFA3M3kzNzRXTGlhUm4zWEN3WFdVYTZwbStkcUJqK1JkUTNvek1ud1NkVDRUdVo4TGhKMEZDaUtld1Yva0x2OTAvd0xvUFlPMEhzSDNWUG04YTVoYjZ1SHpNWXBOVDdjNGhwakpYbGNwY2ZHcnlnUzJBSFQ3M2NPQXp3R3MvMkQ0VmZ0OFBPb1ozN3NLWXRUblh1K1B4VTNsUXV4bC9zTCtaZEVHOXAvbXB6WlJNbTREbFVRdzNsYTF6ZkhEMHhYRHNWZENzYlcxN3k3N3lmb2JsejhNM3I0SmJ1WldONVVrTXQ0L0lNaUZ2bnFjOERLMUk1R0Vzc1JmUDlORTZaU3p3QUZEUjVDWFo3M1ZkT2Vsd09LeEZ5SDRKUzBwS3FtMFZWSit1THV2V3JkdXZxMHRacTZDaW9xTDlXZ1VWRlJWeDU1MTNIckJWME9iTm05bXhZMGQ1cXlEWGRmbmhoeC9vMnJVcjFsb0tDZ3JLV3dWOThza245T2pSSS95dGd1cktBdXQyd245K2dDVWJvYmhLN0xvTFkyOWh5bm5QUjNxYWl3bjliWXZrRXU2eWNCTlFKZU44aWQ2RnYrNW5lQVB1SlliZ2RFWGxMengyZmU4RkZXdmY5OFk3cU1acWE3bDVSRGJ6d2wwR1ZlWXFxTXpGcDVnSWJBSHN5RGN5Y0oxM2dIYUFkK0x5dXo0UTZGajdqbEs3N00xZTA2NktLK0hiY054Zm04bm5MMnVzcjV3Y3NJT05ZU0p3Uk5rNnh3ZGRCOEtSUStHd2ZwRWJHQ0hhV1JjMkxvR1ZyOEg2aGZzRVE3REdXa2FQekRiekd6c2R5c09ERnkxNUdFdnN0WE82WWN4RURHZnY5K2FocWQ3dlJFWUhPTHdsT0RIenN4aGJTbHhZdHd1V2JZYnNMYkN6Mm01SHIrQjNiaktUenRrUzd1VFY1dG5qYkRmWFpReVdxNEg5UnNOeC9IRElMK0RRWXlvZUxUb1JRMmRvVFZld3lMc3I5dFBYRlk4OW0ycmMvRXRqbWRpcWtMOFBXMkhDMC82NUJpcHpUVmRUTFhQUklxYUtzTDEyVGpjY1p4N1lpbUZyTWpyQWI0NkIxc2tSVEZrVHRETWZYbGtCeXl1Zkg1aHZjTjF6elhQL1UrOTVhK3ZyaFlFMnVYQVB0eGk0SGFoeVhiRkZKemp5UXZqRmVaQVN1ZkVob2tyK0R2anZIRmoxT3VSczNPL3RYQXVQSnFYeCtGVWZtWUp3cFVsNVdEL1JtSWV4eG81NHN5L1lXN0gySXFvYll5TFpEOTFiUTg4MjBLTU5kR3ZsRFR3bDRWZFk0azNqdDNxSDkxaTNDNHFySGVDbEdIZ1pFM3pDVExrZ0xLTWZINnluZTl2bXZtUXVONGJmWWhsUTI3YkpMYUZkNzRxZ28yMnYwaFl2TVhYV0ZsM2NZc2o1RWJhdHJBZ29mdjdXbTBLbkZudUF1WTVsOHJYWmZCeHRkOHRVNXFKYkxKYTVTSXU1NG1xSHY5Y1NDcDZsY3IrcUpEK2MyUTNPNkE2cENaRkxYRk93dHhnK1dBdnZyL05PTE1vWU14T2JOTnhNUFd0M3pUdUgzbk1EYkJ1M2lEOVl1QUdvRWdJNWZranY1OTM5TzZ3L3RPMFpQM2NCcmV0VmZocy85Kzd1YmZwOHZ6dDdBRHNNL00xSlpPSzFpOHlPQ0NRVFVCN1dwQ25sWWF5eHY1L1hIWmZmWWUxbFZHcFZzQisvQTExYWVrRnVqelp3V0JxMFNZRVltQm9pcXJnV3R1ZkJ4ajJ3Wmdlcy9oazI1SGpyYS9ZMThFOGNYamFUejl2L1VsQ1VlNmFQUGN6eGNZRTFERFZ3SW5EQWdVRVNtbmtYQlZzZXZ2OGp1U1V4ZUVZWGVtNFFjamQ3L1JUTEh4dGc5M3JJM1VMNUZOZ0hzQVhMV3hobUYrN20vYVl5U0kvS1hHVEVjNW1MaEpndGtuYkV2S0ZZT3dtb2FEQ2Y3SWVCWFdGZ0YyaWRVdU8rY1dsSFBpeGNEeDkrWHpXZ2hhMVlmbStlUGUvMUd2WU1pNmQ3MitiK0ZDN0Q1Um9NL2FyYkpya2xwUGVGOU9POFFLbGxaMktuaEZ1dkl0eTRCRFl1OWliaExxeHBhQURMRWh5bWxlVHp6MUVyVEc1WTAxa0w1V0hUejhOWVk3R0c0VzhkQjhGTHdBd0JmbkhBblJKOTBMNjVONFpEeCtiUW9mUzVYYW9YQ0V2TmlsM1ltZ3RiY3IyeEc3Ymt3dVk5M3FDRUpYVTZ1L3NDdzF0WVo0YVplczVYalozY2NKbloyeWJ1VENZRHl3QU1Kd0FuQUlmVjV6TVMwN3o2c25rSGI1cVhsTGJlM2JhVU5wVmV0d0VuVnEvdFd5amE2NDFMa0YvNnlQdlphd21UdDkxNzdObm90WVk1d04yd2ZRV0JMN0I4aW1HUkcrVFRrY3RaMzlUdmtxbk1oWURLWEZTS2xWUEdhdG5mejJ0TjBONEJqQUVxMmlJYkE4ZTBnNU1QaDk2SHh1L0pTSWtMSzM3eUJ1RDRlaHZZS3Y4eitWZzdBYi96cUhubTNKMlJTbUoxcG1UYVh4cTQwc0k1MUhJaW10SUdXaDhCYmJwN3o2MjdlYzlKZFovdk95SUtjMkRuZDdCem5mZThZNjMzbkYvNy9ici9HbmpUd29zanNrelVuL0FwRDZ2VnBQSXdGdGxyM3V5QzMvNGFhd2ZoM2RIb1VPZWRIZU1GdHgxU29WV3k5MmhaOXB6a1BhY214dTZ2cnJYZWxEdTdDMkJYSWV3cUtGMHVmV3pkQzl2eTl2MmRPWkQxd0NjWTNzSG52QnR0ZldjYjA5UDliR2Rma0JPTUYzVDB4NnNuV3pYMGM1TmFWQVFneVMwaElkVjdKRGFydEp6cTNhbXJ2SnpZSEh4SjNsZ0pqZytNTHdTdGE2eFhITnlTaWtkeFBoVHZoZUk4TDJnb0xuMFU1ZTIvWEpUcjFhbGxnVVN3NFQwTUxmQUQ4RFdXVDEySFQxT0xXUExiTDgzZUErMFlDMVRtVk9aaVFheit4RlpocjM0akhiOXpEM0ExK3phOVNQTEJrZTNnbDRkNndXNnMzOG5kbWU4RnNWOXRoVlhib1hDL3RvK0Z3UE9VdUErWjU4K3Z1YnQ2bEpqVXozYjN1Zndhd3hBc3B3T3BCOXFuV1Zzdk9HcDVPRFJyNTcxdWRrakZjM0licnhKdERHNFFDc3F1NXYxYzZYbWIxenhsNTNmZTZ6cllpMkVCbHJjZEgvT3YrOXcwZXIvbnhxSThiUHA1R0lzczFuRE5XNGZqZDQ4SEJtQnRCcGlqS0J1ZzhHRDRIUy9JTFF0NFd5UkJpaDlTRXJ3V1JXWExLZjdTMTVXV3d6V29sV3NodndRS2lyM24vQkxJTDY3K2VVOXBBTHVyMEF0aWEyODZmQ0NiZ0pWQUZwYlBNQW1mbWFtRE40Zm1vSm8raXpWVE0ybHJYWHJpbzZkeDZXVU5QUTMweEh1RWZ4b0k0M1VucVJ4NE9IN3ZZWHplUFFRYjlPcE1OMWk2WEJwTWxLMlBrRTBHdm5WaHRiR3N4ckRhT0t4T1NPVTdqV0ZRUVdVdXBGVG13aVF1QXRzeWR2amNRekRtR3F5OUhxaCtaczFPTGVDWVE3MUgxNVpOZitDUTRpQjh2eHUrL3NrTFpqZnVxV25MOWNBa0VvcW5tYWVIMXUyMFBNcE02R0dURXRNNENZZkJ4akFReXpGVXZsTmZWd1pTV250WEdKUFN2Q0h5YTN1QWQ5V3V0a2ZobnRLbUtqdnhycy9WWHdHR3I2M2xJMXptRiszaDQxanNZNkU4bEdoblI4MXVTM0hDVVZpT3dwaWpNUFpvTEVkUjAyOUtxQ1Q1SWRFQm4rTUZ1VDVUYWRrcGZXMnF2ZzhRdEJCMHZhQ3piRGxZdXV5NlZkOHZDbFozc1RPVUxMQVd3MG9zSzcxbjV4dElYQlh1OFJ0aWljV2FTZjFvbnhpa3A0V08xdEFCUTN0Y09oaERCK3UxUEdoZitnajlCTTdSSXhmWWd0Y2ZjU3NPVzZ4bGk0RXQxcklWeXcvTmdxelIzYkNHVTVrcnB6SVhaZUlxc0MxVE9yZmhHUmh6UHRaZUFLUlh1NkV4WHY4M1YxU2FBQUFnQUVsRVFWU3B6aTBxSHAxYVFOb0IrOXRIeHA1Q2I4Q05IM084NXcwNVhoK21tcHQrYmNTWU43RDJEWGJtZjJCbURZdmN0YXhHTUc2ZzlYZmNRdzlyNldNY2ZvV2xEL0Fyb0hPazAzWUFHeXg4WVF4ZkdwY3ZyT0hMMXQxWlBXeVdpYW44cVF2bG9UUVY5dnFaelNscTlndU0yeFhIU2NmYWRDenBHTkxCcElOTkp3VE4rcUxjejhBbURKdXdiQUt6Q2V0dUFyTVpoN1UweS8vV1BEbXMybmw2cFBHTnd6b2RNMm5qR2pyNERCMnNTMnRqU0xNdUxUQ2tXV2hoREMyTTlaWXR0RENRaGpkZFRBdThGbTkrSUlIUUJTc3VVRkxwa1F2a1lObUQ0ejBieUxHV0hHdThaU3g3akVPTzlaNS9Lb0V0elF2WnF1QWgrcWpNU2JqRlpXQmJtUjAzem1GaklCUERCV0RPQjNvZmNLZVdTVjZBMjdaWmFWK3FKR2lWNHExdm5Rek5HcUVmbFFYeWltQm5BZXd1aEYzNUZmMllmczd6Z3RuZGRicjVzd0xNdjdIdUd4eVduV1hHamF2YmVHd3g1TGtCdG8xYndpK3hIRzZobzdXa0F4Mk5kNEVqSGVnSU5GYWI5SHhnTTdESmVrM3ZOaHZESmdPYk1memcrUGxLbzk4ZW1QSlFtaUk3Zkc0ejhIWEVkZE14SElheGg0QnRDYVpsNlhNTG9HVTFqN1J3SmhOdk9vbmR3RzZzMlExMk41UTlseTRiY3NEOGhCUGNSSW5aUkVuYVp2UGlhV3BTRnljczFzeTZHR2ZMTXZ5dG11SFBUL0NDanhJSGY2S0QvNFhpMHg4dllQZHZqUFd2djU3Rkp4UUZLVWxJcFNUUHBTU3BoQktnZUhNV3dYR1l1RHNIa1lOem9ESzN0dWcvTGQ0eE42NHdtTHpyN2RLZUtuUHhLZTREMjMzWkVYTjdZczMvZ0IwQUpoTnMxM3AvaU4veEF0N21pWkRnZU0yWkUzemVjcUt2MHJyU1h2REZydGRrdU5qMW1vS1Z2eTVkTGh1UW8yNmpSdTdEZkE4MkM4d2lnc0UzekxUejF4ekVoOFFWaXpVdkhrdkxFb2VPSlE1cFBrT0tHeVRGR0pLdEljV0JGQ3pKRmxLbTJNekhBVWFZckZzTTVHTW9jQ0hmV1BLdHBjRHhrUiswNVB0ZDl2aGRObCs1bk4wYTJhN3gxU2NQWjlnTC9wRERocTRubTl1ZTZjMXZ2bFllU3JTeEY4LzBrWnFRaHQ5SmdvUUUvSVYrckQ4Qmdna0VqUjk4Q1RqR0QyNENtQVJNMEgvT0YrUC91S1ZvOS9IbkhuTHN1QWU2WDdnUTNHSmNmNG4zN0phQXJ4Z2JMQ2JCTFFGL01TVnVDU2tKK2JUOVBEY2VMM2hLYUdWbVpqNW5yYjBHK0M0N083dEhwTk1qc2E5Mzc5N05rNUtTOWdCN3M3T3p3OS8vVjZLQ0F0c0RzS05tdDZYRUY4QTZtVmd5TVFTQTdwRk9WdzNXQWxsQU5zYk53aC9NYnFyOVpadUtRQ0JnQWJLenMvVy8xRVFGQW9HUGdGTWR4emx0NmRLbEgwVTRPU0loa1ptWitXOXI3Zm5HbUF1enNyTCtIZW4wU0h4UllDdmhwc0JXSUxZN2RJZEVhV0Q0WHVrREtKMUd5TFZINHRyT0dLY3p4bmJHMGdsTFp3eWQ4VHJOTjBaajVDMVlObURZQUhZRE9EOWkzUTA0WmdPT1dSVnQwL0tJaUlpSWlJaUVnd0xiZzFBYVFDNHFmZXpIWGp3emtiWUo2ZUMwSnVoTEFacmgyQlJjbTRKeHZOZkdwbVF1dWY4SmdLeCtEOXlNTmZsQUh0Yk54ekg1dUtXdmZjRjhjSGZ5Yy9FbU0ydFl3MmZNRWhFUkVSRVJpVEVLYkJ0QmFRRDZmZW1qUm9GQTRBa0FNK1c4dnpaK3FrUkVSRVJFUkdLVEUra0VpSWlJaUlpSWlEU0VBbHNSRVJFUkVSRnAwaFRZaW9pSWlJaUlTSk9td0ZaRVJFUkVSRVNhTkFXMklpSWlJaUlpMHFRcHNCVVJFUkVSRVpFbVRZR3RpSWlJaUlpSU5Ha0tiRVZFUkVSRVJLUkpVMkFySWlJaUlpSWlUWm9DV3hFUkVSRVJFV25TRk5pS2lJaUlpSWhJazZiQVZrUkVSRVJFUkpvMEJiWWlJaUlpSWlMU3BDbXdGUkVSRVJFUmtTYk5SRG9COFN3UUNGaUE3T3hzNVVNVFZaYUh3T2hRZnE0eDVzL1cydWFoL0V5cFVkbi9ueHZSVklpRWxnTmdqQWxhYSsyQk5vNWpQblF1MUpoS2dJMlJUb1RFaGVaQVcyQnZkbmEyenAvaWxEL1NDUkJwNGx5OEU4aW5Rdm1oT2crTkNMVmdrWmhqcmZWRk9nMFMxL3hBbDBnblF1TEtmeU9kQUlrY0JiWlJJQkFJYkk5MEd1U2c3UVVTUXZtQnhwaUVTaWVqYTBQNTJWSTlhMjJSdFhhbE1VWlhGQ1JtR0dOK3R0Yk9kRjIzSU5KcGlWWStuKzgvQU5iYWl5T2RsaGhVRkF3R3YzSWNSL1dxaEUyclZxMStqSFFhSkhJVTJFYldsOEN2OEpwT2lBQlY3OVptWjJjZkVjR2tpSWpFdEVBZ0FNQ3laY3RlalhCU1JFU2tnUlRZUmxCMmRuWkdabVptbTBpblE2S0x0WFlVTUM3UzZSQVJFUkVSYVNvVTJFYVdtNVdWcFdiSVVrWGZ2bjEzdTY3R01SSVJFUkVScVNzTmxpSWlJaUlpSWlKTm1vYTRGNG13ek16TUQ2MjFBK3V5cmJYMittWExsajNUeUVrU0VZazVHUmtaWFl3eEh3RE5nQ0s4cVdqS3hqSDREcThWV3lLUVo2MDlZOW15WmVzamsxSVJFVGtZQ214RklxeC8vLzQ5aTR1THY2M0x0cHJ6V0VUazRBVUNnUlhBMFFmWTdKdnM3T3plNFVpUGlJaUVqcG9paTBUWTRzV0xWOXU2VFZ5YjEraUpFUkdKWWRiYTErcXdqVVpJRmhGcGdoVFlpa1FCWTh6S0EyMWpyWjBRanJTSWlNU3dBd2EyeHBnRGJpTWlJdEZIZ2ExSUZQRDVmSmNkYUp0bHk1YmRIWTYwaUlqRXFtWExsbjJKMTUrMkptdXlzN08vQ2xkNlJFUWtkQlRZaWtTQkpVdVdMRC9BSm9XQTVnQVNFV2tZU3kxM2JVdnYxdGFsYTRpSWlFUVpCYllpVWNJWXM2Nm05NnkxTDRRekxTSWlzY3B4bkJvRDIyQXdxR2JJSWlKTmxBSmJrU2hSVWxMeTI1cmVXN1pzMmVod3BrVkVKRll0WGJwMENiQ2htcmQrV0w1OCtkSndwMGRFUkVKRGdhMUlsUGppaXk4K3JtRnc1R0s4K1JaRlJLVGhMREM3bXZXelVUTmtFWkVtUzRHdFNCUXh4bXlxWnJXYXhvbUloTlorOWFwR1F4WVJhZG9VMklwRUVjZHhydHQzWFhaMjl1OGlrUllSa1ZoMXhCRkhmR3F0M1ZwcDFaYXNyS3hQSTVZZ0VSRnBNQVcySWxGazZkS2xiKzJ6cWdRb2lrUmFSRVJpMWF4WnM0S080N3hlOXRwYSt6b2FlVjVFcEVsVFlDc1NaYXkxK1dYTHhwaDNJNWtXRVpGWTVicHU1YWJIYW9Zc0l0TEVLYkFWaVRLSmlZbkR5NVlQUGZUUVN5T1pGaEdSV09VNHprSWdIOGh2MmJMbHdraW5SMFJFUkNUbUJBSUJtNW1acVpHUVJVUWFVU0FRbUphWm1mbGNwTk1oSWlJTjU0OTBBa1JrZjhhWW40UEI0SmVSVG9lSVNDeHpIT2UxWURDb0tYNUVSR0tBaVhRQ1JFbzVtWm1aVjF0cnJ3Q09CZzZKZElJazRyWUQzeGhqWHM3S3lub2VEZXdpRWdxcWEyVmZxbXRGSkNZb3NKVm80QVFDZ1RlQWN5T2RFSWxhYzdPenN5OUFKMXdpRGFHNlZnNUVkYTJJTkZrS2JDWGlNak16cjdYV1B0dWpSdy91dU9NT2V2WHFSV3BxYXFTVEpSRzJkKzlldnYzMld4NTU1QkhXckZtRHRmYmFaY3VXVFl0MHVrU2FLdFcxVWgzVnRTSVNLelFxc2tSY2FaTTQ3cmpqRGpJeU1uU2lKUUNrcHFhU2taSEI3YmZmRG9BeDVvb0lKMG1rU1ZOZEs5VlJYU3Npc1VLQnJVU0Rvd0Y2OWVvVjZYUklGS3BVTG5wSE1oMGlNVUIxcmRSSWRhMklOSFVLYkNVYUhBTG83b0ZVcTNuejVtV0xHdVJHcEdGVTEwcU5WTmVLU0ZPbndGWkVSRVJFUkVTYU5BVzJJaEUyYmRvMFhOZGx4b3daNU9YbGxhOWZzMllOLy8zdmZ5T1lNaEdSNlBYcXE2OVdlZjNhYTY5UlhGeGM2ejU3OSs3bCt1dXZWOTBxSWhLRC9KRk9nRWk4ZStHRkY3ajY2cXN4eHZEaWl5OXkvZlhYQS9EMDAwOXo0b2tuOG90Zi9DTENLUlFSaVQ1UFBmVVVGMTEwVVpYWFE0WU1JU0Vob2RydHJiWDg4WTkvWk5ldVhYVHIxbzNISDMrY2YvLzczOVZ1Ky9ISEh3TVFEQVk1NFlRVDZONjlPd0RmZi84OWl4WXRZdENnUWJSdDI3WjgrL1hyMS9QcHA1K0c2dEJFUk9RZ0tMQVZDWk4rL2ZyUnJWdTMvZFlYRnhkejBVVVg0ZlA1QVBqb280OTQ4c2tuK2V5enovamlpeTk0K09HSGFkbXlKZDI2ZFdQYXRHbGtabVpXN2d0RmJtNHVXVmxaWVRzT0VaRm9WRnhjWEY2UFZ1ZUpKNTdncTYrKzRzVVhYeVF4TVpGYmJybUZXMjY1NVlDZjI2NWRPMmJNbUFIQWtDRkRBUEQ1Zk9YckFNNDlWMU1EaTRoRW1nSmJrVEJKUzB0ajBLQkJmUFRSUjFYV2QrM2FsU2VlZUlMMDlIVHV2UE5PN3IvL2ZpWlBuc3lGRjE3SWJiZmRSdCsrZlhuMzNYZngreXYrWFJjdVhGaStuSm1aR2E1REVCR0p1Tk5QUHgzd21oV2ZmdnJwdlBycXE1eHp6amtVRlJVeGNPREE4dTJLaTR0WnVuUXBBQTgrK0NDTEZ5L20yV2VmNWVPUFA2WmR1M2FjZlBMSmRmcStiZHUyY2VtbGx3S3dhOWN1d0x1VFc3WU9ZTWVPSGFFNE5CRVJhUUFGdGlKaDRMb3VmcitmYTYrOWxtdXZ2YmJLZTdmZmZqdXJWcTNpNjYrL3BxU2toTVRFUlA3NzMvOXl6ejMzNExvdTF0cGE3MEtJaU1TVEJRc1dBSERxcWFlV0wzLzY2YWVjY01JSkxGcTBxSHk3ZnYzNmxTLy80aGUvNFBycnJ5Y25KNGZISDMrY3h4NTdyRTdmWll3aEl5T0R5Wk1uQTNEdnZmZnkrdXV2MDc5L2Y4NDU1eHhtelpyRkRUZmN3Tk5QUHgycXd4TVJrWU9rd0ZZa0RIYnQya1dyVnEwQXI4bGEyWEpTVWhLREJ3L216VGZmWk8zYXRVeVlNQUhIY1pneVpRb0FlWGw1SkNRa1lJeUpXTnBGUktMZHJsMjdTRWxKcWJLdWNpdVhZY09Ha1orZnorOS8vM3RHamh4SnYzNzlPT21razZwc241K2ZYK1V6UHY3NDQvSSt2RU9IRGkxZi84RUhIOUNoUXdkV3JGakI5dTNiK2UxdmYwdWJObTBZUG53NFU2ZE9iWXpERXhHUk9sQmdLeElHWDMvOU5jY2Njd3pnOWMzNnh6LytBY0Q1NTUvUGFhZWR4cU9QUHNySWtTUHAwcVVMbDE1NktaczNiOFp4SEZ6WEpSZ01samU5ZS9QTk55TjJEQ0lpMGFDd3NKQTFhOVpRVkZURTlkZGZ6OWxubjgzVXFWTTU1SkNxMDY4NlRzWEVEOFhGeGR4NjY2MTg5OTEzWEhUUlJTUW1KcFlQRUZVbU16T1RlZlBtbFY5NEJKZzllemJnQmM3dnYvOCswNmRQNTZtbm5tTFNwRWtNR1RLRUlVT0dhRjVnRVpFb29jQldKQXhlZWVVVmhnOGZEc0JQUC8zRTVaZGZEa0RidG0xNTVwbG42TlNwRXdzV0xLQkhqeDVzM2JxVkJRc1c0RGdPaXhZdDRyNzc3bVBldkhra0pTVkY4aEJFUkNKdTc5NjlEQjQ4bUtPT09ncGpES05HamFKMzc5N2s1dVl5ZnZ4NHhvOGZ6elhYWEVOYVdscVZMaHhqeG95aFRaczI5ZnF1VmF0VzhmZS8vNTNWcTFlVGs1UERXV2VkeGVUSmt6bjAwRU9aTkdrU3I3LytPcU5IanlZL1A1OUREam1FbGkxYmN0OTk5NUdZbUJqcXd4WVJrVHJRUExZaWpTd25KNGRBSUVCYVdocldXZ1lQSHN3Ly92RVAvdS8vL28rNzdycUxoSVFFWG4zMVZmcjI3Y3ZOTjkvTWRkZGRWMzZub2F5LzJIMzMzWWUxTnBLSElTSVNjYW1wcVh6MDBVZE1uVHFWaElRRWV2ZnVEWGlqdzE5NjZhVnMzNzZkMjIrL0hhQzh6c3pQejJmWXNHRTgrT0NEOWZxdXJsMjdjc1laWjdCNTgyYmF0R2xEZG5ZMk45eHdBd0JqeDQ3bGpUZmVJRDgvbjhMQ1FqNy8vSE11dmZSU0JiVWlJaEdrd0Zha2tiVm8wWUtCQXdmeXdBTVBZSXpodmZmZUE3eit0UTgvL0RCanhvemhpaXV1WU9qUW9iUnYzNTVUVHowVmdEMTc5akIzN2x6KzlyZS9zV25UcHZMQlMwUkU0dG0rZyttNXJzdWNPWE00Nzd6emVPaWhoNWd3WVFJQUNRa0o1T1hsY2Q1NTUzSHFxYWRXYVpwY0Y4bkp5Wng1NXBtMGFOR0NWMTU1aFJrelpwU1BpcngyN1ZwbXpKakJqQmt6bUQxN05tM2F0Q2tQc2tWRUpETFVGRmtrREo1ODhrbCsrOXZmbHI4dUtpcmlqRFBPNE1RVFR5UTdPNXU5ZS9mU3RXdFhMcnZzTW02KytXWmVmUEZGL3Z6blAzUHNzY2R5OU5GSDg5QkREM0g1NVplWHo1VlkxdWRXUkNUZXpabzFpME1QUFpUdTNic0RGWU5HZGVqUWdYZmVlWWYyN2R2WEdOVG01ZVdSbkp6TWxpMWJnUDJEWmhFUmFUb1UySW8wc3FLaUl2cjM3OCtaWjU0SndLOS8vV3ZPUHZ0c0VoSVNBRzlRazV0dXVnbUEvL3UvL3lNOVBaM0hIbnVNeno3N2pPblRwd1BRcFVzWFpzK2VUYnQyN1lDSzZTNUE4OWlLU0h6WnNtVUxTVWxKK1AxK1ZxMWF4Y1NKRTNubW1XZjIyMjdJa0NFODlOQkRqQmt6cHNiUCt0T2Yvc1Q4K2ZNQjZOKy9QMmxwYWZ0dHMyUEhqdkk1YXl2UFY2dDViRVZFUktTS1FDQmdBNEdBRlU5aFlhRzk4c29yN2JKbHk2cDkvNUpMTHFuMWRTd3FLeU9STHFzaVRWbXMxTFVYWDN5eFBmbmtrKzFmL3ZJWCsrYWJiOXBubjMyMnhtMjNidDFhNWZYU3BVdHRNQmdzZjExY1hHeno4dkpzWVdGaGpaK3hZY09HOHVXTkd6ZFdlYTV1bTZaTWRhMklOR1dhSEZNaXJ1eEhOQ3NySzlKSmlScXU2OWE3UDFnc0s3c3JuWjJkclRwTDVDREZZbDFycmRVODN5R2t1bFpFbWpLZE9VczAyQTdlTkE3aVVWQmJJVGMzdDJ4eGV5VFRJUklEWXE2dVZWQWJPcXByUmFTcDA5bXpSSU52QUw3OTl0dElwME9pVUtWeXNTS1M2UkNKQWFwcnBVYXFhMFdrcWRQd2Z4Sng2ZW5wZnVCL3Z2bm1HNDQ0NGdqUzB0STBGNkNRbTV2TDExOS96YU9QUHNxT0hUdXcxajYwWmN1V1paRk9sMGhUcGJwV3FxTzZWa1JpaGRyd1NEUndBb0hBRzhDNWtVNklSSzI1MmRuWjV3TWExRVRrNEttdWxRTlJYU3NpVFpidTJFbzBzSnMzYi81WGh3NGROaGhqV2dMTmdXYVJUcFJFM0haZ2liWDJvV1hMbHQyQlRyUkVHa3AxclZSSGRhMkl4QVRkc1JXSk1uMzc5aDNvdXU2SG9KRXBSVVFhaStwYUVaSFlvc0dqUktKTU1CaDBJNTBHRVpGWXA3cFdSQ1MyS0xBVmlUTEdHRFVERXhGcFpLcHJSVVJpaXdKYmtTaGpqUEZYZXFuL1VSR1JScUM2VmtRa3RxZ2lGNGt5cnV0MktGdnUxNi9mb1pGTWk0aElyRkpkS3lJU1d4VFlpa1FaeDNFT0sxc09Cb09IMWJhdGlJZ2NITlcxSWlLeFJZR3RTSlN4MWg1VzNiS0lpSVNPNmxvUmtkaWl3RllrK3ZRc1czQWNwMWNrRXlJaUVzTlUxNHFJeEJBRnRpTFJ4UUQ5eWw1WWEvdEdNQzBpSXJGS2RhMklTSXhSWUNzU1JUSXpNenNEaHdKckFVdWxFeThSRVFrTjFiVWlJckZIZ2ExSWRCbFUrdnlHTWVZTG9QdXh4eDdiczdZZFJFU2szbFRYaW9qRUdBVzJJbEhFV3Z1NzBzV1pwUStNTVZkRUxrVWlJckZIZGEySVNPeFJZQ3NTSmZyMjdYc01jQkx3UlhaMjltSy8zLzg4VUdLTXVYTEFnQUVwRVU2ZWlFaE1VRjBySWhLYkZOaUtSQWZIZGQxSkFNYVlpWUJkdkhqeFZtdnRUS0J6UVVIQm5aRk5ub2hJVEZCZEt5SVNveFRZaWtTZXljakl1Qjg0R1ZqVXZYdjNGeXE5ZHl1d3l4aHpSeUFRR0J5WjVJbUl4QVRWdFNJaU1jeEVPZ0VpOFN3akk2T2RNZVpCWUFTdzEzR2N6S1ZMbC82MzhqYUJRT0J5NEdXZ0dCaWJrNVB6N0pvMWF3b2prRndSa1NaSmRhMklTT3hUWUJzbXh4NTdiQ3VmejlmZEdOTTJHQXkyTmNhME5jYW9MMDhjc3RZYW9CM1FBeGdDSkFQYlhOYzlaL255NVV1cTJ5Y2pJK01hWTh4VXZGWVdXNEQzcmJYckhNZkpDVmU2SmJwWWEvZFlhMy8yK1h6YnJiVS83OTY5KzF1ZGhLdXVsUXFxYXlVVVZOZUtOQjBLYkJ0UlJrWkdGOGR4THJiV25nZWNDUGdpblNhSk9pWEFESi9QTjI3SmtpVnJhOXV3YjkrK0ExM1hIUWVjR3BhVVNWT1RDN3dMekV0SVNIaHQ4ZUxGY1hNaXJycFc2a0IxcllSSzNOYTFJdEZPZ1cwakNRUUNOd0VQQTBtbHE3WUJYd0s3cmJWN2pERjdyTFc2NGhlbmpERS9XV3ZYK3YzK3hVdVdMTmxRbjMwRGdjQ3ZnRjhCUjFocjB4b25oUkxOSE1jeHJ1dW1HR1BTakRGcHJ1c2VZb3pKQUpxVmJySVp1RHc3TzN0QkJKTVpGcXBycFRhcWE2VWhWTmVLTkMwS2JCdEJSa2JHYjQweGZ3ZEtyTFVQKy8zK0Y1Y3NXYklPc0pGT200akVwb0VEQi9wemMzTi82YnJ1bmNERlFJRXhKaU1ySzJ0VnBOUFdXRlRYaWtpNHhXTmRLeUp4TEJBSXJBZ0VBclp2Mzc1blJ6b3RJaEovQW9IQVh3S0JnQTBFQWhNam5aYkdwTHBXUkNJcFh1cGFrYWJDSCtrRXhDSnI3UXhqakw5YnQyN3ZMRjI2Tk5MSkVaRTRZNHlaWXEzTkExWkhPaTJOU1hXdGlFUlN2TlMxSWlJaUlpSWlJaUlpSWlJaUlpSWlJaUlpSWlJaUlpSWlJaUlpSWlJaUlpSWlJaUlpSWlJaUlpSWlJaUlpSWlJaUlpSWlJaUlpSWlJaUlpSWlJaUlpSWlJaUlpSWlJaUlpSWlJaUlpSWlJaUlpSWlJaUlpSWlJaUlpSWlJaUlpSWlJaUlpSWlJaUlpSWlJaUlpSWlJaUlpSWlJaUlpSWlLTnpVUTZBWEhBeWN6TXZOcGFld1Z3TkhCSUkzL2ZkdUFiWTh6TFdWbFp6d051STM5ZmRlTHhtQ0YrampzZWpqTWVqakhXS1E4OThmNTNpSWZqajRkanJFNjhIcmVJMUVDQmJlTnlBb0hBRzhDNUVmcit1ZG5aMlJjUTNzbzNIbzhaNHVlNDQrRTQ0K0VZWTUzeTBCUHZmNGQ0T1A1NE9NYnF4T3R4aTRoRVJtWm01cldCUU1BT0d6Yk1abWRuMjl6Y1hOdlljbk56YlhaMnRoMDJiSmdOQkFJMkl5UGpHaDJ6amx2SHFXT01KOHBEL1IzaTVmamo0UmgxM0NJaVVTQVFDQ3dNQkFJMk96dTcwU3ZjZldWbFpkbEFJR0FEZ2NCSE9tWWR0NDVUeHhoUGxJZjZPOFRMOGNmRE1lcTRSYVN1bkVnbklNWWREZENyVjYrd2YzR2w3K3dkNXErT3gyT0crRG51ZURqT2VEakdXS2M4OU1UNzN5RWVqajhlanJFNjhYcmNJbElMQmJhTjZ4Q0ExTlRVc0g5eDgrYk5xNlFoak9MeG1NdS9NdzZPT3g2T014Nk9NZFlwRHozeC9uZUloK09QaDJPc1Ryd2V0NGpVd2gvcEJJaUlORlZQUGZVVTA2ZFByL1AyaXhZdGFzVFVpSWlJaU1RdkJiWWlJZ2RwOU9qUmpCNDl1dFp0OXV6Wnc4Q0JBOG5LeWdwVHFrUkVSRVRpajVvaWk0aUlpSWlJU0pPbU83WWlJZzEwK3Vtbms1U1VWUDY2c0xDUUJRc1dSREJGSWlJaUl2RkZnYTJJU0FQdDNyMjdTbFBqek16TUNLWkdSRVJFSlA2b0tiS0lpSWlJaUlnMGFRcHNSVVJFUkVSRXBFbFRVMlFSa1JBNDY2eXpJcDBFRVJFUmtiaWx3RlpFcElFY3grRzk5OTZMZERKRVJFUkU0cGFhSW91SU5OQ1NKVXVxdkM0cUtpcGZYcnQyTFltSmllRk9rb2lJaUVoYzBSMWJFWkVRdS8vKyszbi8vZmRKVEV5a29LQ0FpeSsrT05KSkVoRVJFWWxwQ214RlJFTHNubnZ1WWV6WXNiaXVTL1BtelVsTlRZMTBra1JFUkVSaW1nSmJFWkVRUzAxTlZUQXJJaUlpRWticVl5c2lJaUlpSWlKTm1nSmJrU2lSbFpXRjY3cVJUb2FJU056NjZhZWZJcDBFRVJFNVNBcHNvMGhXVmxha2t4QjIzMzMzSGRiYVNDY2o3RnpYSlNjbnA4cTY0Y09IVTFCUVVHWGR6cDA3dzVtc1JsZFFVTUQ5OTk5UGNYRnhwSk1TVXErLy9ucjU4ZzgvL01ENjlldXJ2RDluemh4ZHRJaHk3N3p6VHFTVEVEVnV1dW1tS3E5bnpKakJTeSs5RktIVWhJKzFsaUZEaGtRNkdTSWljcERVeHpaS0ZCVVZNWEhpUkE0Ly9IRHV2ZmRlL0g0Ly9mcjFJejA5ZmI5dGQrM2F4Y0tGQ3lPUXl0Q3kxakorL0hpc3RmenBUMytpWmN1VzlPdlhqMjdkdXUyMzdicDE2L2FiVXFVcCsrU1RUNWc2ZFNyVHBrMnJjU3FZK2ZQbk0yblNKT2JNbVJQbTFEV2VvcUlpNXMyYng5MTMzeDNwcElUVXl5Ky96SVVYWGdqQTlPblQ2ZE9uRDEyNmRBRzhpeGpUcGsxajllclYzSHp6elpGTXB0VGkwVWNmNWRlLy9qV1hYbm9wYTlldXBYdjM3bFhlTDFzM1k4YU1DS1V3ZkNwZm1GbTdkaTBUSjA2a1U2ZE92UDMyMndCOC8vMzNMRnEwS0ZMSmF6VFdXaHduZHEvM1AvWFVVMHlmUHIzTzI4ZGlIb3RJYkZOZ0d5VVNFeE9aUEhreXQ5OStPeDkrK0NGbm5YVVd6Wm8xNDQwMzN0aHYyMU5QUFRVQ0tRdzlZd3pqeDQvbmtVY2VZZWJNbVZ4MzNYVTBhOWFNbVRObjdyZHRyQnh6bVpOUFBwbjU4K2Z6NElNUDh1Q0REKzczL3BkZmZzbWpqejdLK1BIakk1QzYwRm00Y0NFOWUvWXN2MEJUZHRleThzbmp5cFVyeWN2TEl6TXpNeUpwYklpdnYvNmFsaTFiQXZEWlo1L1JwazBiRmk1Y1NIWjJOZzgvL0REUFB2c3NuVHAxSWlVbGhjc3V1eXpDcVpYcVhISEZGV3pmdnAwOWUvWXdaTWdRM243N2JZNC8vbmpTMHRLcWJHZU1pZm1nZHRpd1lRQnMyclNKWWNPR01YSGlSRzY3N1RiT1B2dHNVbEpTR0QxNk5CTW5UdVM0NDQ2TGNFcEQ3OEVISCtTdHQ5N0NkVjBHREJoUXZuN2V2SGtNR2pTSTVzMmJsNi9MemMxdGtpMnNSbzhlemVqUm8ydmRacytlUFF3Y09MQkpIcCtJaUFMYktGRllXSWpydXZ6MXIzOHRQK25QeTh0ajZOQ2hFVTVaNHdrR2crVGs1RlM1ZTVlWGwxZCtjbFZaWGw1ZU9KTVdGbmZlZVNlWFhISUpYM3p4QlgzNjlDbGZuNWVYeHkyMzNNTDk5OTlmWlgxVHRHSERCcVpObThienp6K1AzKytucEtRRUFML2ZxM3FLaTRzWk4yNGNGMXh3UVpNTWJILzg4VWRXclZvRndPelpzK25WcXhlQlFJRGh3NGR6OTkxM2x6ZnAzTEZqQjlkZWV5M3o1czJMWkhLbEdpKy8vRElBcDU5K2V2a2R5ZGF0V3pOMTZ0UXEyOFZMRTlXWk0yZVcvKzdrNU9Rd2N1Ukl6anp6VEc2NTVSWUdEUnJFc2NjZXl4TlBQQkhoVkliZXZmZmV5eDEzM01HcC83KzkrNDZPcXM3L1AvNmNOQWlRaEFXa0kxVnc3U0FZVUpDV0FLRXNYUUZweTFKZDZTaFNBZ2JweUtKRXFtSUFnUUJDUUpDaWxBMGdzS0NHSXV5UEdrV2FGR01JcENjenZ6OXljcjhFWWxsSWNqTnpYNDl6UENmem1jdko2MzBUSi9PWlQydllrQU1IRGdBUUVCQ0F1N3M3UUpaWlVzNzRXaVVpWWdYcTJPWVQyN2R2WjlteVpjeWNPWk5xMWFvQlVLaFFJU0lpSXU2NzFsVkdMNk9pb2hnM2JoekJ3Y0UwYU5BQXdESWp0Z0JGaWhSaDFhcFYrUHI2Wm1rdlZLZ1FxMWF0b2tTSkVpWWx5em12dmZZYSsvZnZaOTY4ZVF3ZE9wVFUxRlRqalNMQXdvVUwrY3RmL2tLWExsMU1UUG5nS2xhc3lKZGZmb25OWnFObHk1Yk1uVHVYQ1JNbUVCSVNncnU3TzF1M2JtWERoZzI4OTk1NzJmNi9MUGxUVEV3TTNidDN2Ni9OYXV4Mk8rZk9uZVBqano4bUpTV0YzcjE3RXhFUlFkKytmZm5razAvTWpwZmpVbE5UalEvZElPUEQxN3RmcjF4Rmt5Wk5LRkNnZ1BFNE9UbVozYnQzbTVoSVJDUm5xR09iVDdSdDI1YUVoQVFHRFJyRTVzMmJLVml3SUFrSkNiUnQyOWJzYUxtbVRwMDZCQWNIRXh3Y3pKbzFheWhWcXRSdmpsSzcwb2p0amgwN21EeDVjcmJQWlRjcTVNenJxVzAyRytQSGo2ZExseTQwYk5pUWdnVUw0bkE0U0VoSTROQ2hRM3p4eFJlc1hMa1NtODFtZHRRSDh0ZS8vcFhISG51TUF3Y084T3V2dnhJWUdNang0OGVwVTZlT01VVjV4NDRkVktsU2hYMzc5dEcwYVZPVEU4dHZjVGdjTEZ5NGtJRURCMUtzV0RGV3JGZ0JaS3dMdjNQbmp0TisrUEl3NHVMaStQbm5ueGs4ZUREMTZ0V2pjZVBHL1B2Zi8zYlp0WmRKU1VrVUxGalFlSnlXbHBhbG8rc3FidDI2bFdXcXNVYWdSY1JWdU40cnRoUHIyclVyelpvMU0vNnc5dW5UaDBHREJ0MTMzYjFUNUp4Wmd3WU4yTFJwRTc2K3ZxU2xwZEc1YzJlU2twS1lNR0VDQUpNbVRXTENoQW5NbWpYTDVLUTVKekF3a01EQVFDQmpSTVRmMzUvLy9PYy91THU3azVLU1FyMTY5VnhxZlZPNWN1VVlPblFveWNuSlJFZEhZN2ZiK2ZycnI3bDA2UkpUcDA1MStwSHArUGg0Q2hjdWJId0lOV1hLRlBidjM4L0dqUnM1ZlBnd2x5OWZadmJzMlV5YU5Fa2QyM3pvOHVYTEhEaHdnRHQzN21DMzI1a3padzQzYjk2a1RaczJ1THU3NCtYbGhhK3ZMN2R2MytiVlYxOWx6Wm8xWmtmT05SY3ZYdVNWVjE3aHlwVXIyR3cyYXRldXplelpzemw5K2pRZmZ2Z2hDUWtKeGxyeGwxNTZ5ZVMwT2UvWFgzK2xhTkdpeG1OWDdkaUtpTGdxdldMbkl6RXhNV3pac29XZVBYdlN1blZyMHRQVFdiZHVuVXVnZWtrQUFDQUFTVVJCVkxGcmJrcEtDbDVlWHFTa3BOQy9mMytUMCthTW1KZ1k1cytmejdoeDQramV2VHVqUjQ5bTJMQmhSc2QyMTY1ZFRKZ3dnWm8xYTVxY05IZmN1SEVESHg4Zmw1enVkcmRPblRvQjBLdFhMNEtDZ2xpeFlnWExsaTF6MnBIYXUxMi9mcDI0dURqc2Rqc3hNVEY4OTkxM2hJU0VjUDM2ZFNaT25Namt5Wk9wVnEwYVpjcVVNVHVxWktOWHIxN1VybDBiSHg4ZlhuLzlkUzVmdnN5QUFRTW9WS2hRbHV0Q1EwUC9jT01kWjllbVRSdkdqaDFMaHc0ZGpLbnpkMitZMWJCaFE1ZmVRT3ZpeFl1VUsxZk9lSnlXbG9hbnA2ZUppU1FuMmUxMmw5NzFXa1Iwam0yK2N2VG9VWGJ1M0Fsa0hPbXpiZHMyMHRMUzJMWnRXNWF2WFdsYTd2SGp4emx6NWd3Mm00MmVQWHV5ZGV2Vys2NUpTa3BpN3R5NUpxVExmZDk4OHcxLy9ldGZ6WTZSSnpadTNNaU5HemNJRGc3R1pyTmx1NWJhR1owL2Y1NjR1RGdXTFZyRXVuWHI2TjI3TjA4ODhRUURCZ3hnK1BEaHhqUy90OTU2eStTa2twMlZLMWN5ZmZwMEFONTQ0dzFHang1Ti8vNzlhZHk0TVJjdVhLQmV2WHAwNzk2ZFE0Y09aZGt0MXhXTkhUdlcrSHIrL1BrQXZQUE9PM1R2M3AzdTNidVRrSkJnZk8yS2poMDdacndlcDZTa3VQUm9iZWJNb2N6WlE2N3U2TkdqV1g2L1JjUTF1ZTZydGhNNmR1d1l0V3JWTWp0R25qcCsvTGd4R2hzVUZKVHRCaGJyMXExenlUVkFpWW1KZlBMSkovVHQyOWZzS0xrdU1qS1NXYk5tTVdmT0hBb1VLTUNFQ1JQbzA2Y1BSWXNXcFhuejVtYkhleWpmZlBNTm8wZVA1cU9QUG1MQ2hBbXNYYnVXMnJWck0yVElFR3JYcnMyNzc3N0wrUEhqV2JObURhKy8vcnJaY2VVZXBVcVZNcjV1MXF3Wk4yN2NvRmV2WG93ZlA1NktGU3RTdDI1ZCt2WHJoNStmWDdaTFExelYzcjE3YWRLa0NlKzg4NDdSMXJCaFEyUHRzYXR4T0J6czNyMmJLVk9tQUJrZnFMcnFhSzJibXhzN2R1d3dPMGFlV3J4NE1ULzg4QU5kdTNZMTJtclhyczNPblR1elREKy9mUGt5ZS9mdU5TT2lpT1FBZFd6emtmLzg1ei84ODUvL05EdEduanAwNkpEUnNiUFpiTXljT1pQR2pSdG51YVpidDI2a3BLU1lFUy9YWEw1OG1lRGdZQ3BVcUVDTEZpMk1kZzhQRDJ3MkczZnUzS0ZJa1NMRXhjWGR0MnV5TTBsT1RtYng0c1dzV3JXS1NaTW1HZWRmVnExYWxSa3paakJxMUNpKytlWWJCZzBhUlBIaXhVMU8rNzlMU0VqZ3dJRURqQm8xaXNjZWU0eno1OCtUbnA1T2VubzZtelp0SWlnb2lCOSsrSUU5ZS9ZWVovbEsvdlg4ODgvejRZY2YwcjU5ZStQWXNlN2R1ek56NWt3OFBEd1lNR0NBeVFseno4V0xGL252Zi8vTGpSczN1SG56Smg0ZUhxeGN1Wkp6NTg0WjF5UWtKQmdkQTFlYmtyeHIxeTRLRkNqQVUwODlCV1I4WUhYM2E1SXJqV3grODgwM1dSNW5Mbk1DaUk2T05yNTJGWWNPSGFKNjllck1ueitmWThlT01YTGtTR04yM0taTm00eGp2c0ExVDJBUXNSSjFiUE9KYTlldUVSMGRUWmt5WldqU3BBbUppWWswYWRLRStQaDRtalJwQW1CODdTcWR2SmlZR0U2ZlBzMnp6ejdMK3ZYcitmampqNEdNT2pOM0I0NlBqNmRWcTFZQVdmNzRPTE05ZS9Zd2R1eFkyclZyeDdCaHc3S3MrWEZ6YzZONTgrYTBhZE9HZ2dVTGtwU1V4TC8vL1c4VDB6NjQ3ZHUzTTNmdVhJb1VLVUpZV0JpUFAvNTRsdWZyMXEzTDh1WExtVFJwRXExYnQzYktuVlozN2RwRnc0WU44ZmIyNXRGSEgyWDgrUEhHU04vbHk1ZU45ZkQ3OXUzVGFHMCtsWmFXUm1KaUl1N3U3cFFwVTRabm5ubUdDeGN1c0gvL2ZucjA2QUhBbFN0WHNOdnRWSzFhMWVTMHVTYzJOcGJFeEVTcVZhdkdwNTkrU25SME5LZE9uZUxkZDk4MXJuSGxOYllMRml4ZzZOQ2hMRnEwaU1XTEYrUHA2Y21iYjc1cFBILzNDS2VyelNDYU9IRWlPM2Z1eE12TGk2U2tKRHAzN214MnBCeDE1ODRkdnY3NmF3NGNPTUNGQ3hldzJXekdCMWNpNGxyVXNjMG5mSHg4bURWckZvODk5cGhsenBQejl2Wm01c3laRkN0V2pJNGRPOUt4WTBlekkrV0pldlhxOGRsbm4vM21DRjdtVkRoblY2VktGZnIwNlVQNzl1MS9jM09zS2xXcUVCWVd4b0VEQi9JNFhjNElEQXlrZnYzNlFNYU1nN2ZmZnBzYU5Xb0E4TWtubitEbDVVWGR1bldwVzdldW1USGxkNHdZTVlKRGh3N1JvVU1IZXZUb1FmMzY5UWtMQytQNjlldTgrdXFyK1BuNU1YWHFWTkxUMC9uWHYvN2xVcnZTMyszcHA1L202YWVmTmg1WHJGanh2dGt6dzRZTnkrdFllV2J1M0xtVUsxZU9sMTkrbVg3OSttR3oyWXpON1E0ZlBwemwybnNmTzd2eDQ4Y3pZc1FJN0hZN1JZb1VvWERod21aSHlsRk5temFsYWRPbUxGdTJqTGx6NTFLMWFsVkNRME1wVmFxVVJtaEZYSXc2dHZsRW9VS0ZhTlNva2RreDhwUzN0N2N4R20wbFhsNWVscGlXV3IxNmRhcFhyLzZIMTlsc05xYzlPcVJnd1lKWnpyMTg4c2tuamErZC9SZ2pxN2g3WTdxN3AyUldxRkNCc0xDd0xMc2orL3Y3NTNtKy9LUjkrL1ptUjhnMWQrK0dmTy9PdWZkK01PZHF1OWdYTGx6WTVUcXo5L3IrKysvNTZLT1A4UEx5NHRGSEg2VnIxNjVNbXpZTklNdm9yU3R0emlsaVJlcllpb2lJd0gxckMrODk4a2RFbk0rV0xWdVlQSGt5NWNxVlkrTEVpVHo5OU5NY09YS0V5TWhJUHZqZ0E1NTc3am5qMnFOSGo1cVlWRVFlbGpxMklpYUppWW1oYU5HaXh1aUEzVzduNHNXTFZLeFlrZlQwZEpjYkZSQVJFY2xyVHp6eEJOT21UU000T0RqTG1uRWd5OTRPUC96d3czMGJhNG1JYzlFNXR2bllyVnUzMkw1OXU5a3g4cFNWYWg0N2RpeGZmdm1sOFRneE1kSFl0T1B0dDkvbW80OCt3bTYzbXhVdngwUkdSdDdYdG4vL2ZwS1RrL00rVEM2NWRlc1crL2J0TXp1R1BLU3hZOGR5OGVKRklHUG4ySWtUSitKd09FeE9aVDY3M2M3eDQ4Zk5qcEhyenA4LzcvSS83MTkrK1lXb3FDaXpZK1NweXBVcjA2aFJJOXpjM0ZpN2R1MXYvcWNaR2lMT1R5TzIrVmhxYWlyVHBrMmphTkdpbHRsOHhpbzFueng1a2hzM2JtUTV3OVhiMjV2MDlIUWNEZ2VUSjAvbTNYZmY1Y2lSSTA2L0ErZVVLVk95ckI4L2VmSWswNlpOWStQR2plYUZ5bUc3ZCs5bTI3WnROR2pRd093bzhvQk9uejdOMGFOSEtWZXVIR2ZQbnVXdHQ5NmlRSUVDZE92V0RZQW1UWnJRcjE4L2sxT2E0L3Z2djJmUm9rWE1uei9mN0NpNXh1Rnc4UDc3NytOd09KZ3laUXArZm43VXFWT0h5cFVyMzNldE00L3NYYjkrbmRHalJ6TnUzRGdhTldwRW5UcDFqRDBmN0haN2x2WEZuMy8rdVZreGM4M2Q1OWplUyt0clJaeWZPcmI1U0owNmRTaFZxaFFBVjY5ZXBVeVpNdmo0K0RCNTh1UXNiUUJmZlBHRmFUbHpraFZyQnBnM2J4NkRCdy9tOU9uVHVMdTdVNzE2ZGVMajQvSDA5R1RQbmozOCt1dXZsQ3RYamsyYk5qbDl4emJUclZ1MzhQSHhZY2FNR1NRbko5T21UUnNBYnQ2OFNlUEdqWms1YzZiSkNSL2NGMTk4d2RXclYybmR1dlVmWGlmNTArYk5tM24xMVZjNWZ2dzRvMGVQWnNxVUtiejQ0b3VrcEtRd1lzUUk0d3htVjlhNGNXTUtGeTVNZkh5OGNjeFluVHAxakkzUTdqNkdiZS9ldmFibHpBMDJtNDMzMzMrZjZkT25zM2J0V3ZyMTYwZWhRb1ZZdTNidGZkYzY4MDY2Zi8zclg1azFheGJoNGVFMGF0UUlIeDhmb3dNYkdCaVk1VmdqVi9SN3gxVTU4ODlWUkRLb1k1dlBaTDd4clZldjNuMXZnck5yY3dWV3F6bnpEV1BEaGczcDJiTW5Uenp4QkY5OTlSVStQajQ0SEE2MmJ0MUtoUW9WS0ZPbVRKYmpONXhOU0VnSUF3Y09CREpHT01hUEgwK0RCZzN3OC9OajJiSmwyR3cyVnE5ZVRVUkVCQ05IampRNTdZTTdkZW9VdDIvZlpzdVdMY2J4SU9KY0VoTVQyYjE3TjFPbVRHSDQ4T0drcEtRUUdocEthR2dvc2JHeEpDY25NMzM2ZE9MaTR0aXlaWXZaY1hPTnpXYmppeSsrSURBdzBHZ3JXclFvbXpkdlp0YXNXUXdZTUlCaXhZclJ0R2xURTFQbWp2VDBkT0xpNGhnM2JwelJscENRa08xNXA4NCtzdmZjYzg5bDJUQnA2OWF0TEYyNmxGdTNiaG4xWnRlaGR3Vy9kMzZ0cy85Y1JVUWQyM3puM1hmZjVmdnZ2eWMxTmZXK0YrQzcyMXpwajQ3VmFvNklpQ0E2T3BxMmJkdFN1blJwUm84ZXpkdHZ2NDNOWnFORGh3NE1HVEtFOHVYTG14M3pvVld0V3RVNGt6a3NMSXkrZmZ1eWF0VXFacytlemNtVEozbjAwVWY1OWRkZkNRc0xjK3FqSnViUG4wK0hEaDFvMTY3ZDcxNzNyMy85aTZwVnErWlJLdmxmckYyN0ZvZkRRYzJhTlZtOWVqWC8rTWMvakpHZFhyMTZNWFhxVk1xVksvZUhJL0t1eXNQRGd5Wk5tdkRERHovZzV1YVc1WWdyVnhFVkZjVzRjZU1JRGc0MmxoUzQyb2p0OXUzYitlQ0REL0QxOVdYTm1qVkdlOHVXTFduWnNpV0JnWUV1ODNjMk8wOCsrZVR2VHFkLy9mWFg4ekNOaU9RR2RXenptZURnWUNCanBQTGVQekRadGJrQ3E5VThZOFlNa3BLUzZObXpKK1BHamNQTnpZMWJ0MjV4OGVKRmJEWWJZV0ZocEtXbGNmSGlSYTVldmNxMmJkdk1qdnhBNnRldno1ZGZmb21ibXh1VEprMENNa1lHZXZmdXpSTlBQRUg5K3ZYWnZuMjdzVm1ZTTY3bk9ubnlKTEd4c2J6eXlpdDA2ZExGN0RqeUFHSmpZNG1JaURBZWx5cFZpaHMzYnRDMWExZHUzYnBGZkh3OG8wYU5BaUF0TGMyc21LYUxqWTFsNHNTSmVIcDZHcHZjdVpJNmRlb1FIQnhNY0hBd2E5YXNvVlNwVWlRa0pOQ2hRNGY3cm5YV2tiMFdMVnJRb2tXTCs4NlB6L3p3K080UjIxbXpabEd4WXNVOHo1aWIvbWlOdUN1dklSZXhDblZzODdIZm16TGpxcXhRYzZGQ2haZ3laUXFkT25XaVlzV0tmUEhGRnl4ZXZKZ0tGU3BnczlsSVNrcWlaY3VXbEN4WjBtbmZRQUZVcWxTSkhqMTZaSm02ZWVqUUlTSWpJNDBOU2xxMGFBRTQ3d2hJMWFwVkdUdDJMSzFhdGZyZDY2NWZ2ODUzMzMyWFI2bmtmN0ZqeHc0NmQrN015cFVyamJZbFM1YXdiOTgrMXE1ZFMrL2V2Zm43My85T1NrcEtsZzZ3MVRSdjNwekF3RUJzTnB2TFRybHYwS0FCbXpadHd0ZlhsN1MwTkRwMzdreFNVaElUSmt3QVlOS2tTVXlZTUlGWnMyYVpuRFJudWRxSHh5SmlYZXJZNWhOcGFXbFp6aTNkc21VTHhZb1Z5M0xOclZ1MzhqcFdyckppelpDeHBualhybDBBOU9qUmd5NWR1ckJwMHlZQTFxeFp3MDgvL1VUZHVuVVpPM1lzbnA2ZVBQdnNzMmJHZlNpLy9QSUxzYkd4WExod2dZb1ZLMkt6MmJMc3V1bnNDaFlzeU9PUFAvNjdvK3AydTUwNmRlcmtZU3I1WHpSdDJoUS9QejlXcmx6SjdkdTNXYjkrUGV2WHI2ZGx5NWFNSERtU3laTW5VNjllUGViTW1jTVRUenhoZHR3ODUrSGhZV3dhZFRkbm5VbnllMkppWXBnL2Z6N2p4bzJqZS9mdWpCNDltbUhEaGhrZDIxMjdkakZod2dScTFxeHBjdEtjWWJmYmpiL0JIVHQyTkw0dVdyUW9peGN2TmpPYWlNZ0RVY2Mybi9qMTExL3g5ZlVGb0hYcjFzVEd4bEt5Wk1uN3JuRTRITm1lQytxTXJGZ3p3Q09QUEVLL2Z2Mm9YTGt5bFN0WHBrS0ZDc1p6ZGVyVVllWEtsZnowMDA4VUtsU0l0OTU2eThTa0QrL2t5Wk04OWRSVHZQbm1teXhhdElqNCtIaGpuV0x2M3IxWnVuUXBrTEhMcXF0eWMzUER6YzJOMU5SVVBEMDl6WTRqOTdqN3d6UjNkM2VTazVONS8vMzNXYmR1SFZ1M2J1WHZmLzg3Z3dZTm9rYU5HZ3dkT3RURXBPWnd4UTdzYnpsKy9EaG56cHpCWnJQUnMyZFB0bTdkZXQ4MVNVbEp6SjA3bDRDQUFCTVNQank3M1k3ZGJ1ZVRUejdCMjlzYkh4OGZBSktUazQyTkdyUDdJTU1WckYyN2xyaTRPUHIyN1d1MERSdzRrTkRRVU9PMU9TWW01cjRQMkVYRWVhaGptMC84OE1NUHhvWkJtelp0WXZqdzRkU3JWNDlYWDMwVm04M0c5dTNiQ1EwTk5kWXF1Z0lyMWd6ZzcrK1B2NzgvMTY5Zkp5b3FpdSsvLzU2Ly9lMXZBUHowMDAvOC9QUFAxS3haazNmZWVZY2pSNDVRcTFZdGt4TS91SjA3ZC9MYWE2OXg5ZXBWbGk1ZFN1SENoYlBzY3QycFV5ZkFlYWNpLzFsK2ZuN2N2bjFiYjVqeXVaU1VGTkxTMGhneVpBaGR1M2JsNVpkZlp0YXNXVlNvVUlGbm4zMldyNy8rbXZyMTY1c2RNOWZjdm4yYm9LQWdZbU5qQWJMZExPdnBwNTltMnJScGVSMHRUeHcvZnR3WWpRMEtDakkydjd2YnVuWHJuUG9JdGlOSGpuRDc5bTEyNzk1TnUzYnRqSE42Yjl5NDRkSkxnUzVmdnN6eTVjdjU1Sk5QMkxKbEMzWHExS0ZreVpJY08zWU1oOFBCMGFOSFdiUm9FWW1KaWNZSHJpTGlmTlN4elNjT0h6N01NODg4QTJTTThNeVlNWU9Ra0JDKy9QSkwzTjNkS1ZDZ0FFdVdMS0YwNmRJbUo4MDVWcXdaWU9IQ2hXemV2SmtDQlFwUXMyWk5talJwd3Q2OWUxbTZkQ2xwYVdrTUdqU0l6ejc3akt0WHIvTC8vdC8vYzlxTzdmbno1emw3OWl6MTZ0WER6YzJOeE1SRU5tN2NhSFlzVTVRdFc1YXpaOC9pNys5dmRoVDVIWVVMRjhiUHo0L1EwRkRXcmwzTHJsMjdtRGR2SHYzNzk2ZHo1ODcwNmRQSHBUdTJQajQrYk51MnpkZ3c2YmVPV25NNEhDNjV6dmJRb1VQR2FKN05abVBtekprMGJ0dzR5elhkdW5VakpTWEZqSGc1b2xxMWFuVHMySkZSbzBZUkVoTENpeSsrQ0dUTUpITFZ0YmJ4OGZHOC9mYmJqQmt6aHBJbFMrSndPSmc4ZVRKejU4NEZNbVlQT1J3T2V2VG93VXN2dldSeVdoRjVHT3JZNWhPYk5tMWl6cHc1SkNjbmMrTEVDUTRjT01DSkV5Y29XN2Fzc1VOdWVIZzROV3ZXcEhMbHlpNnhXNkVWYTRhTU5YMGRPblF3cGwzLzg1Ly81TTZkTzNUdjNwMkFnQUJzTmh1ZW5wNTA3ZG9WdTkzT2E2KzlabkxpQjdOczJUSUdEUnBrcktuMTl2WW1JU0dCdG0zYjNuZXRNMitTOVdjODk5eHpSRVJFcUdPYno2V2twSER0MmpYZWVPTU4ycmR2ejd4NTh6aHk1QWdsUzVha1JJa1NMajJpQmZEcHA1OENaTHRKVm5wNnVyRUdjKy9ldlM0M3l5SW1Kb2JUcDAvejdMUFBzbjc5ZWo3KytHTWdvMU9VT1RVM1BqN2UyQ2pPV2FkbysvbjVNWGJzV0E0ZE9zUzMzMzVybk51YitTRkdXbG9hSGg0ZXhNYkdVclJvVVRPajVwakZpeGR6NGNJRmxpeFp3cHc1YzBoSlNTRTJOcGFkTzNjQ01IVG9VT08xZWVUSWtjeWVQZHZNdUNMeUVOU3h6U2N5UitVQ0FnSjQvUEhIcVZldkh2UG16ZVBSUng4RjRNY2ZmMlRQbmoxczJMQ0JLMWV1OE5sbm41a1pOMGRZc1dhQXh4NTdMTXZqOTk1N0QyOXY3eXh0M2J0M3AwMmJOazQ5TXZEbW0yOGE2N2N5OWVuVGgwR0RCdDEzcmF0UC9XcmZ2ajEvLy92ZnpZNGhmNkJ3NGNMVXFGR0RmdjM2Y2Zqd1lWNTc3VFg4L1B5TTQzNjZkKzl1Y3NMY1ZhNWN1V3piMDlQVGFkQ2dBWGE3SFRjM040b1dMZXB5SFZ0dmIyOW16cHhKc1dMRjZOaXhJeDA3ZGpRN1VxNzY5Tk5QZWVlZGR5aFVxRkNXOXQ2OWUvUFRUejloczluWXMyZVBTZWx5VnMrZVBXbmV2RG5GaXhmbkwzLzVDMTVlWGx5OGVKRVRKMDdnNmVscGZHaWVrcEpDZEhTMHlXbEY1R0dvWTV0UFRKczJEWnZOUm1Sa1pKYWRnak5WcWxTSlNwVXEwYXRYTHhQUzVRNHIxcHlkZXp1MW1mejgvUEk0U2M2NnQxTUxaTnVwaFl3M1U2NnNjdVhLTHJVQm1pdktISUhMWEZjYUVCRGd0QnNFNVRSM2QzY09IRGhnZG94YzVlM3RmZC81cnE1czd0eTUyZTVRdjJMRkNoUFM1SzdpeFl2VHRtM2JMQnMxWHJwMGlYMzc5bkg1OG1YNjlldUh3K0VBY09yMTB5S2lqbTIra2JsZUtic09ucXV5WXMwaUlpSm1jNlZqMS82TXhNUkV3c1BEamNlWlI3Q3RXclVxeXlaaDMzLy9mWjVuRTVHY280NnRpSWlJaUxpMHU1Y1MyTzEySUdNbmNJQXpaODd3NFljZjh1MjMzN3I4N0FRUlYyYXRqK3ljd1BYcjErODdTaUVrSklScjE2NlpsQ2ozV2JGbXNFN2RWcWd6UGo2ZUZpMWE4TXN2djJScGQ3VjFpSzdzMHFWTEpDY25aMm5yMzc4L2NYRnhKaVVTeVQzcDZlbFpwdDNlKzlnVnJWaXh3dmp2N2hIcndZTUhNMkRBQUI1NzdMSGYzQWxjUkp5RFJtenptY2pJU0s1ZXZXbzh2bnIxS3J0MjdXTDgrUEVtcHNwZFZxd1pyRk8zRmVvOGVQQWdmbjUrRkM5ZTNPd284b0EyYjk3TTFxMWJHVDU4T0UyYU5NRnV0L1BkZDkrUm5wNXVkclE4azU2ZXpvc3Z2a2lWS2xXQWpBMzhEaDQ4U0xObXpiTDhibCs0Y01FbFI3V3NYcityeTI3RUZxQlpzMmE4OTk1N0ZDaFFnT1hMbDlPelowOHo0b2xJRGxESE5wL1p2bjA3WGJwMG9YZnYzbHk3ZG8ya3BDUlNVMU9ORFUweU9ldFJBOW14WXMxZ25icXRVT2ZXclZ1elBjWkluTWVnUVlQdzkvY25KQ1NFVFpzMk1YWHFWTUI2ZXdBODhzZ2p4bHJFekdOdTNOM2RzNnhQdlBmL1hWZml5dlZudHpuV3ZXMTNQNzU3N2FrcnlOd1l5K0Z3OE1JTEx3RGc0ZUZCczJiTktGQ2dBQUM3ZHUxU3gxYkVpYWxqbTQrY08zZU9ZOGVPc1dqUklwbzFhd2JBNU1tVEtWKyt2TXZ1R212Rm1zRTZkVnVoenV2WHIzUG8wQ0ZDUWtLeXZDbThkZXNXQVA3Ky9oUXVYQmh3dlRlS3JzQnV0N042OVdyYXRtMUxyVnExV0wxNk5mdjM3emMydC9Qd3NOYWZ5UnMzYnRDMWExY0FZbU5qZ1l5UnpNdzJ5RGp6MVZXNWN2MTN2LzZrcDZmendnc3ZHRzMzUG5aVkV5ZE81Tml4WThaVTVCWXRXdENxVlNzOFBUMUpUMCtuVktsU0ppY1VrWWRocmIvWStWeFlXQmdBbnA2ZVJ0dXhZOGVNQStGZGtSVnJCdXZVYllVNmx5OWZqb2VIQno0K1BzYWJ3cWlvS09iTm04ZTVjK2VvV0xFaVM1Y3V0ZHd1cE00aUtTbUpjK2ZPMGI1OWU0WU1HVUxyMXEwSkNBZ3cxdFo2ZVhtWm5ERHYyR3cyYXRhc3ljS0ZDd0VJRGc1bXc0WU4rUHY3MDZwVkt6Nzc3RE9HRGgzS3ZIbnpURTZhTzZ4VXY3dTdPOTk5OTEyV3g0Y1BIell4VWQ3dzl2WW1MUzJOVHAwNkFSa2RYUkZ4SGVyWTVoTm56cHpKOGtscFVGQVFxYW1weE1YRk1YYnMyUHV1ZCtacG01bXNXRE5ZcDI0cjFIbnAwaVcrK3Vxcis5clhyRmxEVUZBUW9hR2hQUEhFRSt6ZnY1OEdEUnFZa0ZEK1NLRkNoWmd3WVFKSGp4NWwwcVJKSER0MmpISGp4cEdRa0lDYm01dWxSbXd6Myt4MzZOREJhTnUxYXhlbFM1Zm01TW1UM0x4NWs1NDllMUtzV0RHekl1WXFWNjkvKy9idFdUYnlTMDlQejNhcXZkMXVaL1BtelJRdFdqUXY0K1dxekU3ODIyKy9iWElTRWNsTjF2bUxuYzh0WHJ5WVFZTUc4Y0VISHdBWmIvS1hMVnRHZEhRMElTRWhKcWZMSFZhc0dheFR0eFhxM0xoeEl3TUdER0R1M0xsRzI4bVRKNG1LaW1MaXhJbUVob2JTcmwwN3BrNmRTdjM2OVkzcHJaTC9QUGZjYzZ4ZXZacGZmLzBWeURnR0pITUt1VlZFUkVRQUdWTndkKzdjeWFwVnF3Z05EV1grL1BrRUJRVVJGQlRrMHZmRTFldHYwYUlGTFZxMEFDQWhJWUVHRFJwa0diWE41Ty92VDZGQ2hmSTZub2pJUTFQSE5wL28zNzgvMWF0WE56b0JBRWVPSE9IbzBhUEdCaFozYzhiUnJYdFpzV2F3VHQxV3FMTnIxNjRVTDE3YzZOaW1wS1F3WmNvVWV2ZnViYnd4ZlB6eHh5bGF0Q2lyVjYvT3NrNVA4b2ZBd01CczI5UFMwb2lQajcvditSMDdkdVJGckR4MzZ0UXBsaTFieHRtelo0bUxpeU13TUpDRkN4ZFNzbVJKNXMrZno0WU5HeGc4ZURDSmlZbVVLRkdDME5CUXN5UG5LS3ZYbnlrbEpRV2J6V2FwS2ZnaTRqclVzYzBucWxldmZsL2J6Smt6cy94eFNVaElZT2pRb1R6enpETjVHUzNYV0xGbXNFN2RWcWp6M3VOOXBrK2ZUcUZDaGU3cndJNGNPWkpldlhxcFk1c1BaZGRSdGR2dERCbzBpRXFWS2pGbXpCZ1RVdVc5U3BVcTBiUnBVL2J1M1V1RkNoV0lpb29pS2lxSzhQQndSb3dZWVd5WWxKeWM3SkpyTWExZWY2WmJ0MjdoNCtOamRnd1JrUWVpam0wK2xaaVlTSmN1WGFoWHJ4NERCdzdFeTh1TE45NTRnK2VlZTQ3Qmd3ZWJIUzlYV0xGbXNFN2RybDduaHg5K3lMZmZmc3ZISDM5TTgrYk5BWXdSdjVkZmZsbWJsRGlKaElRRXBreVp3bzgvL3NqNTgrY3BXTEFnL2ZyMW8waVJJbVpIeTFVRkN4WWtJQ0NBMmJObnMzcjFhdUQvanJ1SmpvN09NcU1pdXhrWHpzN0s5Y2ZGeGVGd09QRDI5dWFycjc2aVFvVUtaa2ZLVVJzM2J1VGRkOS85MDlkbk56MWJSSnlET3JiNWxMZTNONTkrK2lrTEZpeWdZOGVPbENoUmdycDE2ekpreUJDem8rVWFLOVlNMXFuYjFldHMxNjRkblR0M3BtVEprc1lvWU1PR0RWMTI2cXFyaVl1TFk5T21UU3hmdnB4SEgzMlU1Y3VYNCtucHlRY2ZmRUM3ZHUxNDQ0MDNhTnUycmRaSmk4czVldlFvbzBlUEppMHRqYkpseXpKaHdnU3pJK1dvdG0zYjBxWk5Hd0JlZU9FRjl1elpnN2UzdC9GOGRtMGk0cHpVc2MzSGZIMTlHVDE2dExINXpEZmZmTVBwMDZlcFVhT0cyZEZ5alJWckJ1dlU3Y3AxbGk5ZjN1d0k4Z0FpSWlMWXMyY1BodzRkb2thTkdvd2VQWm9tVFpvWUhkaVFrQkNpb3FLWVBIa3luMy8rdVhHRWxhdUtpWWt4cHN6ZmZWNnJLNXpqK21kWXNmNlhYMzZaZ3djUG1oMGoxOWhzdGl5N1A3dTV1ZDIzRzNSMmJTTGlmTlN4eldmYXRXdDNYMXVOR2pVSUN3dGo5ZXJWMk8xMkUxTGxMaXZXRE5hcDJ3cDFEaHMyTE50MlY1aGk3ZXFTazVONThza25HVHAwS0ZXcVZNbjJtbHExYXJGNjlXcjI3ZHVYeCtueTN2cjE2NDBQYWE1Y3VRTEFraVZMS0Z1MnJISE5wVXVYVE1tV0Y2eFN2NGVIQjQwYU5USTdob2hJamxMSE5wOEpEZzdPdHQzTnpZMXUzYnJsY1pxOFljV2F3VHAxVzZITzl1M2JaOXVlZVM2bTVGOS9ka012THk4dm1qWnRtc3RwekhmM3pJUE16dHpkbmJwN3IzRTFWcW5meTh1TDJiTm5teDFEUkNSSHFXTXJJaUlpSWk3cCtlZWZ6L0s0UVlNRzkxMXpkNXMyanhKeFh1cllpb2lJM01OdXQrUG01bVoyRE5OWi9UNVl2WDVYa05sUlRVbEpvVjY5ZWh3K2ZEakxldHJubjMrZWZmdjJHV2VQaTRqejBxdTFrMWl5WkFsMnU1M3c4SEFTRWhMTWpwTW5yRmd6V0tkdVY2cnordlhyVEpzMkxVdGJTRWdJMTY1ZE15bVIvSy91UGNLbFZhdFd2L21jSzdQNmZiQkMvYTFhdFNJNU9kbnNHSG51eG8wYitQcjZhcE1vRVJlbUVWc25FUllXUnA4K2ZiRFpiQ3hkdXBUWFgzL2Q3RWk1em9vMWczWHFkcVU2SXlNanVYcjFxdkg0NnRXcjdOcTFpL0hqeDV1WVNoN0V5SkVqQVlpTmpjMzJhNnVzUzdUNmZYRGwrbU5qWTQxZHYrdlZxL2ViMTduYVRzbi8rYzkvZVBMSko4Mk9JU0s1U0IzYmZLWk9uVHBVcmx6NXZ2YlUxRlE2ZGVwa2ZOTG96SjJBZTFteFpyQk8zVmFvYy92MjdYVHAwb1hldlh0ejdkbzFrcEtTU0UxTnBYWHIxbG11MjdadG0wa0o1Yy9xMzc4L0FNZVBIOC8yYTZ1dytuMXd4ZnJmZXVzdHBrK2Zia3l2bmpObkRoRVJFWlFwVXdhQWhJUUVHalJvNEpKclRLT2pvMW13WUFFaElTRm1SeEdSWEtTT2JUN2o0K05EczJiTmlJeU16TkplcVZJbFpzK2VUZG15WlJrelpvdzU0WEtKRldzRzY5VHQ2bldlTzNlT1k4ZU9zV2pSSXBvMWF3YkE1TW1US1YrK1BMMTc5elkzblB5aERoMDZrSmFXeGkrLy9FS0hEaDBZTjI0Y3p6Ly9QSnMzYjZaZ3dZSUFXYjUyVlZhL0QxYW9QeTR1anVqb2FOTFQwMGxKU2VHcnI3NWl5SkFoWnNmS2RaOS8vam4vK3RlLzZOKy9QeSs5OUpMWmNVUWtGNmxqbTQvWTdYWThQRHpvMjdjdmZmdjJ6ZkxjNk5Hak9YWHFGQ2RPbkNBdExjMmtoRG5QaWpXRGRlcTJRcDFoWVdFQWVIcDZHbTNIamgzTHNqWlA4cStJaUFnMmJ0eklva1dMaUlpSUFESm1HVlNyVnUyK2E2OWR1OGJ1M2J2ek9tS2VzUHA5c0VMOWp6LytPTjkvL3owT2g0TURCdzdRb0VFRFM2dzNMVldxRk8rLy96NDFhOWJNOXZuKy9mdG5lZjBXRWVlbGptMCtFaHNiUzlHaVJRRm8zYnExOFhXQkFnVm8wYUlGVzdac0xGemtUd0FBRWx0SlJFRlVJVG82bXJsejU1b1pNMGRac1dhd1R0MnVYdWVaTTJleXZNRU5DZ29pTlRXVnVMZzR4bzRkZTkvMW1vcWNQMFZHUnBLVWxNVE1tVE41NjYyM3NObHNsbmpEZnkrcjN3ZFhyLytwcDU3aXA1OStvbURCZ2x5OWV0VmxOc1A2STNYcjF2M2Q1d2NNR0pCSFNVUWt0NmxqbTQrY09IR0NwNTU2Q2dCM2QzZFdyRmdCUU51MmJXbmN1REV6WnN4ZzRNQ0JWS3hZMGN5WU9jcUtOWU4xNm5iMU9oY3ZYc3lnUVlQNDRJTVBnSXlPNjdKbHk0aU9qdFphTGlkeDhlSkZQRHc4S0Zpd0lCNGVIdXpZc1lNaVJZb1l2NnQzYTlLa2lRa0o4NGJWNzRNVjZnOElDT0R5NWN0RVJFVFFvMGNQcytPSWlPUTRkV3p6a2RXclZ4c2JVMXkvZnAzdTNic0RVTHg0Y1JZc1dFRDU4dVhadlhzMzFhcFZvMUdqUmlZbXpUbFdyQm1zVTdlcjE5bS9mMytxVjY5dWRHd0JqaHc1d3RHalI3TWREZEdJYmY0VEZoWkcrL2J0T1hueUpJTUdEY0xUMDVPeFk4ZlN0V3RYSUdQYWFhbFNwVXhPbWZ1c2ZoK3NVdi9aczJmeDh2Smk2dFNwMmM0cUVSRnhaanJITnArSWk0dWpWcTFhK1BqNDRIQTRhTkdpQlN0V3JLQmJ0MjZNSFRzV1QwOVAxcTFiUiszYXRZM2pCcHlkRldzRzY5UnRoVHFyVjY5K1g5dk1tVE9Kakl4azI3WnRiTnUyamZYcjExTytmSGxhdG14cFFrTDVJNWN1WFRJMmxQSDI5c2JEdzRQT25Uc1RIaDdPUng5OVJJa1NKUWdQRHljOFBKd1dMVnFZbkRiM1dQMCtXS1grYjcvOWxvQ0FBQzVjdUVCNGVMalpjZkpVY25JeVgzMzExWDN0ZHJ1ZDlldlhrNVNVWkVJcUVjbEo2dGptRTc2K3ZqUnExSWlRa0JCc05oczdkdXdBTXRZaVRwczJqU0ZEaHRDalJ3ODZkT2pnRXA4YWd6VnJCdXZVYlpVNjc1YVltRWpuenAyWlBuMDZzYkd4SkNRazhNWWJiL0QwMDA4emVQQmdzK05KTnU1ZDMvM0tLNi93N2JmZjhzb3JyeEFVRk1UNTgrZnAyTEdqMGU2cXJINGZyRkIvU2tvS1c3ZHVwV25UcGt5WU1JSEZpeGR6OXV4WnMyUGxtZmo0ZUJZdVhNaUNCUXV5dEs5YXRZcGx5NWFSa3BKaVVqSVJ5U21haXB5UHpKa3poNTQ5ZXhxUFUxSlNhTnEwS1MrOTlCSlJVVkhFeDhkVHFWSWxYbnZ0TlJOVDVpd3IxZ3pXcWRzcWRXYnk5dmJtMDA4L1pjR0NCWFRzMkpFU0pVcFF0MjVkU3h5cDRhenVQYjVsN2RxMU9Cd090bTNieHR5NWN4azdkaXlSa1pHTUdESENaVDZBeVk3Vjc0TVY2bCsrZkRuVnFsV2pSbzBhQUF3ZlBwelkyRmppNCtQeDl2Ym04dVhMZUhpNDd0dkNZc1dLc1dEQkFzYU1HVU9YTGwzNHkxLyt3cmx6NTFpNmRDbUxGaTNDMTlmWDdJZ2k4cEJjOXhYTXlhU2twT0R2NzA5QVFBQUF6WnMzcDJYTGxzWVc5S21wcVF3ZlBoeUFidDI2bVpZekoxbXhackJPM1ZhcDgxNit2cjZNSGoyYWR1M2FNWFhxVkw3NTVodE9uejV0dkptVS9Pdm5uMzltM2JwMTdObXpoeXBWcXJCa3lSTEtsU3RIOWVyVkdUTm1ESDUrZnN5Wk04ZnNtTG5PNnZmQlZlcy9kKzRjbzBhTk1oNy83VzkvdytGdzBMQmhRK0xqNDNGemM2TmR1M1ltSnN3OUgzLzhNVXVYTGpVZXQyblRoc1RFUkx5OXZRSG8xYXVYOGR6WFgzK2QxL0ZFUlBLL1dyVnFPV3JWcXVVd1MrYjNWODJxVzNYbWJvMlRKazNLdGowOVBkMnhjdVZLeDMvLys5OThWYU9yZTVDZjRicDE2eHgzN3R4eGJONjgyZkhMTDcvYzk3emRibmQ4OTkxM1R2VXp0UHA5c0VMOU9mR2FuSnljN0VoS1NuS2twNmYvei8vV1dmL20ydTEyUjYxYXRSeXhzYkVQOU8vTi90MFdrZXhweEZaRTVDRUZCd2RuMis3bTV1WlNvOUd1ckdQSGprREdlY3Zac2RsczFLcFZLeThqbWNMcTk4R0s5WHQ1ZVprZEljODVIQmw5VXB2TlpuSVNFY2xKNnRpS2lJaUlpRXV5MisyOC9QTEwyVDZYM1c3MW1vb3M0cnpVc1JVUkVjdjcrZWVmS1YyNmRKYTJTNWN1VWI1OGVaTVNtY1BxOThIcTlic2lOemUzK3pxcm4zLytPWk1uVDZaTGx5Njg4Y1liSmlVVGtaeW00MzVFUkhMSmtpVkxzTnZ0aEllSGs1Q1FZSFljK1IyZE9uVzZyNjE5Ky9ZbUpER1gxZStESzlmdmNEaXlIR2xqdDl2WnYzKy9NUzNYS3BLVGsxbTZkQ25qeG8waklpS0NRNGNPbVIxSlJIS0lSbXp6a2ZUMGRGNTg4VVdxVktrQ3dJOC8vc2pCZ3dkcDFxd1p4WXNYTjY2N2NPRUNCdzRjTUN0bWpySml6V0NkdXExUzUyOEpDd3VqVDU4KzJHdzJsaTVkeXV1dnYyNTJKUG1USEE0SGRydmQ3Qmltcy9wOWNLWDY5KzdkeThLRkM1azllelpseTVabDkrN2RmUFRSUjd6MDBrdG1SOHN6cWFtcGpCOC9ucXBWcTlLdVhUdDhmSHdZTldvVXdjSEJOR3ZXek94NEl2S1ExTEhOWng1NTVCSEN3OE1CQ0FvS0FzRGQzZDFvZzkvZTFNSlpXYkZtc0U3ZFZxaXpUcDA2Vks1YytiNzIxTlJVT25YcWhMdTdPNEE2dGs1ZzgrYk56SjgvMzNpYytUc0xzRzNiTmpNaW1jTHE5OEVWNjIvWXNDRjM3dHhoNE1DQnJGeTVrbzgrK29nclY2N1FzR0hETE5mRng4ZXpkZXRXU3BZc2FWTFMzSEgrL0hrbVRacUVuNThmczJiTkFxQnAwNmFrcGFYeHpqdnZzRzNiTnZyMjdjdVRUejVwY2xJUmVWRHEyT1l6TjI3Y29HdlhyZ0RFeHNZQ0dhTmVtVzBBTVRFeHBtVExMVmFzR2F4VHR4WHE5UEh4b1ZtelprUkdSbVpwcjFTcGtqRTZNbWJNR0hQQ3llL0s3TEFrSlNVUkZCVEVoQWtUMkxadEcybHBhZFN2WDkvb3hOU3BVOGZNbUxuTzZ2ZkJDdlhmdUhHRFZxMWEwYWhSSXpadTNFaXhZc1VJRHcvSHpTM3JxclRBd0VBS0ZDaGdVc3FjRnhjWHgvVHAwemw0OENELytNYy82TmF0VzVhYW16ZHZ6dU9QUDg1Nzc3MUh6NTQ5K2U2NzcweE1LeUlQUXgzYmZNUm1zMUd6WmswV0xsd0laQndoc21IREJ2ejkvV25WcWhXZmZmWVpRNGNPWmQ2OGVTWW56VGxXckJtc1U3Y1Y2clRiN1hoNGVOQzNiMS82OXUyYjViblJvMGR6NnRRcFRwdzRRVnBhbWtrSjVmZGtkbGp1N3J4QXhvY3ZucDZlWnNYS2MxYS9EMWFvUHlRa2hDSkZpdkQ2NjYremF0VXFidDI2UmVQR2piTmNzMmZQSGxKVFUxMm1aZ0JmWDE5ZWVPRUZSbzhlalorZlg3YlhWS3hZa2REUVVFNmZQcDNINlVRa0o2bGptNDlrYmxyUm9VTUhvMjNYcmwyVUxsMmFreWRQY3ZQbVRYcjI3RW14WXNYTWlwampyRmd6V0tkdUs5UVpHeHRMMGFKRmdZd3AxWmxmRnloUWdCWXRXckJseXhhaW82T1pPM2V1bVRIbGY1U2NuT3hTbzFZUHl1cjN3WlhxLytDREQ1ZzVjeVo3OXV4aDNicDExSzlmUDh2b1pMMTY5UUJJU1VseG1ab3p0V3ZYN2s5ZFY2TkdqVnhPSWlLNVNSM2JmQ1FpSWdMSWVLTzhjK2RPVnExYVJXaG9LUFBuenljb0tJaWdvQ0FLRnk1c2NzcWNaY1dhd1RwMVc2SE9FeWRPOE5SVFR3RVphNGRYckZnQlFOdTJiV25jdURFelpzeGc0TUNCVkt4WTBjeVk4ais2ZmZ1MjAvOXU1Z1NyM3dkWHF0L2QzZjFQTFlsSVQwODM5Z1VRRVhFbTZ0am1FNmRPbldMWnNtV2NQWHVXdUxnNEFnTURXYmh3SVNWTGxtVCsvUGxzMkxDQndZTUhrNWlZU0lrU0pRZ05EVFU3OGtPellzMWduYnF0VXVmcTFhdnAzNzgvQU5ldlg2ZDc5KzRBRkM5ZW5BVUxGbEMrZkhsMjc5NU50V3JWYU5Tb2tZbEo1WTljdTNhTjNyMTdBNUNZbU1qdDI3Y0pEQXpFdzhPREVpVktFQlFVNUxRYkIvMHZySDRmWExuKzNidDM0K2JtWnJ3VzNiMXhWRXBLQ2lrcEtYaDVlWm1VVGtUazRhaGptMDlVcWxTSnBrMmJzbmZ2WGlwVXFFQlVWQlJSVVZHRWg0Y3pZc1FJWTNPZDVPUmtEaDgrYkhMYW5HSEZtc0U2ZFZ1aHpyaTRPR3JWcW9XUGp3OE9oNE1XTFZvd2NlSkV0bTdkU3ZYcTFWbTNiaDNyMXExajd0eTVqQnc1VXB1UzVIT1BQUElJYTlhc3dkZlhsNmxUcDdKcjF5NzY5ZXZISzYrOFluYTBQR1gxKytESzlXL2Z2cDFubm5uR2VMeG56eDdnLzBacER4NDhTT25TcFltTWpOUUhjU0xpZE56KytCTEpDd1VMRmlRZ0lBQmZYMTlXcjE1TmVIaTRzWU5zZEhRMDRlSGhoSWVIRXhFUjRkVHJFZTlteFpyQk9uVmJvVTVmWDE4YU5XcEVTRWdJTnB1TkhUdDJBQm5yYTZkTm04YVFJVVBvMGFNSEhUcDBvRlNwVWlhbmxlejg4TU1QYk55NGtlVGtaRnExYXNXK2ZmdTRlUEVpTzNmdVpNNmNPWVNGaFhIejVrMnpZK1k2cTk4SEs5VHZjRGlJaW9xaWR1M2E5ejBYRWhLQ3Y3OC9ZOGFNWWNDQUFVeWNPTkdFaENJaUQwY2RXeEdSaHpCbnpoeDY5dXhwUEU1SlNhRnAwNmJNbXplUG8wZVBFaDhmVDZWS2xYanR0ZGRNVENtL1pmanc0Wnc0Y1lMMzNudVA5ZXZYOC9MTEwvUG1tMi9TdjM5L25ubm1HZHExYThld1ljT2N2bFB6UjZ4K0g2eFEvOG1USjBsUFQ2ZDY5ZXBBeGpGbDU4K2ZCMkRTcEVrY09uU0l5TWhJeXBRcG8rbklJdUtVTkJVNW40bUppVEhPOTd6N2JFOVhPdlB6WGxhc0dheFR0eXZYbVpLU2dyKy9Qd0VCQVVER2VZZ3RXN1kwanNwSVRVMWwrUERoQUhUcjFzMjBuUExiTm03Y2FIeDk4ZUpGUm8wYXhmUFBQMCtYTGwwQTZOZXZIei8vL0RQZHVuVmp3SUFCZE96WTBheW91Y3JxOThFSzlVZEdSdkxDQ3k4WVo3Z09IRGlRUG4zNjNIZWRoNGNIdzRZTnkrdDRJaUlQVFIzYmZHYjkrdldVTDE4ZWdDdFhyZ0N3Wk1rU3lwWXRhMXh6NmRJbFU3TGxGaXZXRE5hcDI1WHI5UEx5eWpKYUd4d2NUSEJ3Y0xiWDJteTJ2SW9sRCtqOTk5K25kZXZXOU9qUncyaHpjM05qd29RSnJGMjdsak5uenBpWUx1OVkvVDY0YXYxOSt2VGgxcTFieHVNdVhib1lIWGNSRVZlZ2ptMCtrOWtCQUl3My9uZDNBTzY5eGhWWXNXYXdUdDFXcVZPYzM2eFpzNHpSckx2WmJEWmVmZlZWRXhLWncrcjN3VlhyTDFTb0VJVUtGVEk3aG9oSXJ0RWFXeEVSRWNpMk0yTkZWcjhQVnE5ZlJNUlo2ZFZiUkVSRVJFUkVuSm82dGlJaUlpSWlJdUxVdE1aV1JPUWhwS2VuOCtLTEwxS2xTaFVBZnZ6eFJ3NGVQRWl6WnMwb1hyeTRjZDJGQ3hjNGNPQ0FXVEZGUkVSRVhKbzZ0aUlpRCttUlJ4NGhQRHdjZ0tDZ0lBRGMzZDJOTm9EV3JWdWJrazFFUkVURUN0U3hGUkY1U0RkdTNERE81WTJOalFVeVJuSmQ0YXhlRVJFUkVXZWdOYllpSWcvQlpyTlJzMlpOd3NQRENROFBKeUFnZ0EwYk51RHY3OC9Rb1VNcFc3WXNNMmJNb0VHREJtWkhGUkVSRVhGWkdyRVZFWGtJblRwMUFxQkRodzVHMjY1ZHV5aGR1alFuVDU3azVzMmI5T3paazJMRmlwa1ZVVVJFUk1UbHFXTXJJdklRSWlJaWdJd3B5RHQzN21UVnFsV0Vob1l5Zi81OGdvS0NDQW9Lb25EaHdpYW5GQkVSRVhGdDZ0aUtpRHlnVTZkT3NXelpNczZlUFV0Y1hCeUJnWUVzWExpUWtpVkxNbi8rZkRaczJNRGd3WU5KVEV5a1JJa1NoSWFHbWgxWlJFUkV4Q1ZwamEySXlBT3FWS2tTVFpzMjVlclZxeFFyVm95b3FDaUdEaDBLd0lnUkkvajg4ODlKVEV3a09UbVp3NGNQbTV4V1JFUkV4SFZweEZaRTVBRVZMRmlRZ0lBQVpzK2V6ZXJWcTRIL08rNG5PanFhYmR1MkdkZG10b3VJaUloSXp0T0lyWWlJaUlpSWlEZzFqZGlLaUR5a21KZ1k0OHphdTgrcjFUbTJJaUlpSW5sREhWc1JrWWUwZnYxNnlwY3ZEOENWSzFjQVdMSmtDV1hMbGpXdXVYVHBraW5aUkVSRVJLeEFVNUZ6MTAyQStQajRQUC9HZCs3Y3laSWhEMW14WnVON1dxQnVLOVQ1UDllWTJha0ZqTTdzM1ozYWU2LzVMU2IvRHJzU0sveWUvaGxXdnc5V3FOOEtOV2JIcW5XTHlPOVF4elozL1JmZ3pKa3plZjZONy9xZUovUDRXMXV4WnJCTzNWYW8wd28xdWpyOURETlkvVDVZb1g0cjFKZ2RxOVl0SXIvRDNld0FycXhzMmJJZXdOLysrOS8vVXJWcVZYeDhmUER5OHNyVjczbm56aDFPbkRqQmpCa3ppSW1Kd2VGd1RQNzU1NStQNU9vM3ZZc1Zhd2JyMUcyRk9xMVFvNnZUenpDRDFlK0RGZXEzUW8zWnNXcmRJdkw3YkdZSGNIRnV0V3JWK2h4b2JkTDMzeHdWRmRVV2NPVGg5N1JpeldDZHVxMVFweFZxZEhYNkdXYXcrbjJ3UXYxV3FERTdWcTFiUkg2SFJteHpsK1BxMWF0clNwY3VmZEZtcy9rQlJZQkN1Znc5YndMZk9CeU95VWVPSEhtYnZIL1J0V0xOWUoyNnJWQ25GV3AwZGZvWlpyRDZmYkJDL1Zhb01UdFdyVnR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FUkVSRVJjeWY4SEdxeWV5M241TDY4QUFBQUFTVVZPUks1Q1lJST0iLAogICAiVHlwZSIgOiAiZmxvdyIKfQo="/>
    </extobj>
  </extobjs>
</s:customData>
</file>

<file path=customXml/itemProps1.xml><?xml version="1.0" encoding="utf-8"?>
<ds:datastoreItem xmlns:ds="http://schemas.openxmlformats.org/officeDocument/2006/customXml" ds:itemID="{897B26E2-F090-4805-B3CC-42D5B7E1584D}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657</Words>
  <Application>Microsoft Office PowerPoint</Application>
  <PresentationFormat>宽屏</PresentationFormat>
  <Paragraphs>167</Paragraphs>
  <Slides>27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方正兰亭黑简体</vt:lpstr>
      <vt:lpstr>宋体</vt:lpstr>
      <vt:lpstr>微软雅黑</vt:lpstr>
      <vt:lpstr>Arial</vt:lpstr>
      <vt:lpstr>Calibri</vt:lpstr>
      <vt:lpstr>Calibri Light</vt:lpstr>
      <vt:lpstr>LilyUPC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WSNLAB</dc:creator>
  <cp:lastModifiedBy>WSNLAB</cp:lastModifiedBy>
  <cp:revision>11</cp:revision>
  <dcterms:created xsi:type="dcterms:W3CDTF">2019-03-07T06:22:00Z</dcterms:created>
  <dcterms:modified xsi:type="dcterms:W3CDTF">2019-03-08T05:37:14Z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2052-11.1.0.8500</vt:lpwstr>
  </property>
</Properties>
</file>

<file path=docProps/thumbnail.jpeg>
</file>